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4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99" r:id="rId2"/>
    <p:sldId id="355" r:id="rId3"/>
    <p:sldId id="300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8" r:id="rId46"/>
    <p:sldId id="399" r:id="rId47"/>
    <p:sldId id="400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3" r:id="rId77"/>
    <p:sldId id="432" r:id="rId7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D3995-4A52-46D5-80FC-540EF89CFCE3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923A7-C341-4CBE-98DF-A035260E07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5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958BBA-81A4-428E-84D8-9D5B73D8F151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4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D6DAE2-D3FD-4213-A4D7-09473AA9A0DC}" type="slidenum">
              <a:rPr lang="en-US" altLang="zh-CN" smtClean="0">
                <a:ea typeface="宋体" charset="-122"/>
              </a:rPr>
              <a:pPr/>
              <a:t>14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EC479-9A65-4688-B295-DA01E67231AC}" type="slidenum">
              <a:rPr lang="en-US" altLang="zh-CN" smtClean="0">
                <a:ea typeface="宋体" charset="-122"/>
              </a:rPr>
              <a:pPr/>
              <a:t>15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1FEA40-EBAC-49D7-8AF7-D0E702471BAC}" type="slidenum">
              <a:rPr lang="en-US" altLang="zh-CN" smtClean="0">
                <a:ea typeface="宋体" charset="-122"/>
              </a:rPr>
              <a:pPr/>
              <a:t>16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C6C437-850C-4917-80D6-9617CE1EE5E4}" type="slidenum">
              <a:rPr lang="en-US" altLang="zh-CN" smtClean="0">
                <a:ea typeface="宋体" charset="-122"/>
              </a:rPr>
              <a:pPr/>
              <a:t>17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324B7-D427-463C-8D23-674154700BBE}" type="slidenum">
              <a:rPr lang="en-US" altLang="zh-CN" smtClean="0">
                <a:ea typeface="宋体" charset="-122"/>
              </a:rPr>
              <a:pPr/>
              <a:t>18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2BD796-D103-4380-B97C-29031B614183}" type="slidenum">
              <a:rPr lang="en-US" altLang="zh-CN" smtClean="0">
                <a:ea typeface="宋体" charset="-122"/>
              </a:rPr>
              <a:pPr/>
              <a:t>19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63256B-0DE0-42F9-B0FF-4CE88D24127E}" type="slidenum">
              <a:rPr lang="en-US" altLang="zh-CN" smtClean="0">
                <a:ea typeface="宋体" charset="-122"/>
              </a:rPr>
              <a:pPr/>
              <a:t>20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8228CF-5B96-40FE-B809-BEEFDAA0BCFB}" type="slidenum">
              <a:rPr lang="en-US" altLang="zh-CN" smtClean="0">
                <a:ea typeface="宋体" charset="-122"/>
              </a:rPr>
              <a:pPr/>
              <a:t>21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EEEE50-B109-435F-A352-7BA6E8DBEA1F}" type="slidenum">
              <a:rPr lang="en-US" altLang="zh-CN" smtClean="0">
                <a:ea typeface="宋体" charset="-122"/>
              </a:rPr>
              <a:pPr/>
              <a:t>22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7893"/>
            <a:ext cx="4941072" cy="342811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25" y="4342939"/>
            <a:ext cx="5026951" cy="4113169"/>
          </a:xfrm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IDEE</a:t>
            </a:r>
            <a:endParaRPr lang="en-GB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2496A4-F8E2-40F8-87D7-DFD752E0CAFC}" type="slidenum">
              <a:rPr lang="en-US" altLang="zh-CN" smtClean="0">
                <a:ea typeface="宋体" charset="-122"/>
              </a:rPr>
              <a:pPr/>
              <a:t>23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F1F90-D542-4EFE-B504-003A450BA114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4 relevant to other types of classification problems, not just tumors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988EC0-1D95-4E3A-8540-E37C85D4DF04}" type="slidenum">
              <a:rPr lang="en-US" altLang="zh-CN" smtClean="0">
                <a:ea typeface="宋体" charset="-122"/>
              </a:rPr>
              <a:pPr/>
              <a:t>24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525E9-2BA7-4870-9F86-DDAF127342FD}" type="slidenum">
              <a:rPr lang="en-US" altLang="zh-CN" smtClean="0">
                <a:ea typeface="宋体" charset="-122"/>
              </a:rPr>
              <a:pPr/>
              <a:t>25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5006DC-45F4-486A-8797-DA271837E91D}" type="slidenum">
              <a:rPr lang="en-US" altLang="zh-CN" smtClean="0">
                <a:ea typeface="宋体" charset="-122"/>
              </a:rPr>
              <a:pPr/>
              <a:t>26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15D030-6F8A-4987-9471-280DCCE33814}" type="slidenum">
              <a:rPr lang="en-US" altLang="zh-CN" smtClean="0">
                <a:ea typeface="宋体" charset="-122"/>
              </a:rPr>
              <a:pPr/>
              <a:t>27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67259-E721-4A95-A5BF-FCA4F0C24DB2}" type="slidenum">
              <a:rPr lang="en-US" altLang="zh-CN" smtClean="0">
                <a:ea typeface="宋体" charset="-122"/>
              </a:rPr>
              <a:pPr/>
              <a:t>28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F35E55-8A47-45BC-BD5A-ED16A7446501}" type="slidenum">
              <a:rPr lang="en-US" altLang="zh-CN" smtClean="0">
                <a:ea typeface="宋体" charset="-122"/>
              </a:rPr>
              <a:pPr/>
              <a:t>29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08DEC4-DC89-4037-B97D-496DEEFB5854}" type="slidenum">
              <a:rPr lang="en-US" altLang="zh-CN" smtClean="0">
                <a:ea typeface="宋体" charset="-122"/>
              </a:rPr>
              <a:pPr/>
              <a:t>30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8F581D-D3F5-426E-9FBB-1606C2002754}" type="slidenum">
              <a:rPr lang="en-US" altLang="zh-CN" smtClean="0">
                <a:ea typeface="宋体" charset="-122"/>
              </a:rPr>
              <a:pPr/>
              <a:t>31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71B44C-5344-4ABC-B0CA-0AFFCEB64A50}" type="slidenum">
              <a:rPr lang="en-US" altLang="zh-CN">
                <a:ea typeface="宋体" charset="-122"/>
              </a:rPr>
              <a:pPr/>
              <a:t>32</a:t>
            </a:fld>
            <a:endParaRPr lang="en-US" altLang="zh-CN">
              <a:ea typeface="宋体" charset="-122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F27C50-9538-42C5-9D88-222EA3864F80}" type="slidenum">
              <a:rPr lang="en-US" altLang="zh-CN">
                <a:ea typeface="宋体" charset="-122"/>
              </a:rPr>
              <a:pPr/>
              <a:t>33</a:t>
            </a:fld>
            <a:endParaRPr lang="en-US" altLang="zh-CN">
              <a:ea typeface="宋体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436622-7C4E-46E6-9459-76B685761F8E}" type="slidenum">
              <a:rPr lang="en-US" altLang="zh-CN" smtClean="0">
                <a:ea typeface="宋体" charset="-122"/>
              </a:rPr>
              <a:pPr/>
              <a:t>7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54A21D-AEE1-4656-9403-BC582DD847BE}" type="slidenum">
              <a:rPr lang="en-US" altLang="zh-CN">
                <a:ea typeface="宋体" charset="-122"/>
              </a:rPr>
              <a:pPr/>
              <a:t>34</a:t>
            </a:fld>
            <a:endParaRPr lang="en-US" altLang="zh-CN">
              <a:ea typeface="宋体" charset="-122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5E947B-81CA-44C5-914C-1926DD975FA6}" type="slidenum">
              <a:rPr lang="en-US" altLang="zh-CN">
                <a:ea typeface="宋体" charset="-122"/>
              </a:rPr>
              <a:pPr/>
              <a:t>35</a:t>
            </a:fld>
            <a:endParaRPr lang="en-US" altLang="zh-CN">
              <a:ea typeface="宋体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00DEE4-1D95-4708-B65D-3536E69F30C1}" type="slidenum">
              <a:rPr lang="en-US" altLang="zh-CN">
                <a:ea typeface="宋体" charset="-122"/>
              </a:rPr>
              <a:pPr/>
              <a:t>36</a:t>
            </a:fld>
            <a:endParaRPr lang="en-US" altLang="zh-CN">
              <a:ea typeface="宋体" charset="-122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2C38D-497C-48E1-BE0F-3BE71F30B188}" type="slidenum">
              <a:rPr lang="en-US" altLang="zh-CN">
                <a:ea typeface="宋体" charset="-122"/>
              </a:rPr>
              <a:pPr/>
              <a:t>37</a:t>
            </a:fld>
            <a:endParaRPr lang="en-US" altLang="zh-CN">
              <a:ea typeface="宋体" charset="-122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AAF14-EABF-4095-B665-CFFDE03B8FD5}" type="slidenum">
              <a:rPr lang="en-US" altLang="zh-CN">
                <a:ea typeface="宋体" charset="-122"/>
              </a:rPr>
              <a:pPr/>
              <a:t>38</a:t>
            </a:fld>
            <a:endParaRPr lang="en-US" altLang="zh-CN">
              <a:ea typeface="宋体" charset="-122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402C5F-CC8A-46B8-AFCE-3EF137993D5E}" type="slidenum">
              <a:rPr lang="en-US" altLang="zh-CN">
                <a:ea typeface="宋体" charset="-122"/>
              </a:rPr>
              <a:pPr/>
              <a:t>39</a:t>
            </a:fld>
            <a:endParaRPr lang="en-US" altLang="zh-CN">
              <a:ea typeface="宋体" charset="-122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88A6D3-6A5D-4547-869D-A9F87FC8FE5A}" type="slidenum">
              <a:rPr lang="en-US" altLang="zh-CN">
                <a:ea typeface="宋体" charset="-122"/>
              </a:rPr>
              <a:pPr/>
              <a:t>40</a:t>
            </a:fld>
            <a:endParaRPr lang="en-US" altLang="zh-CN">
              <a:ea typeface="宋体" charset="-122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84B4B-7FFB-4CE0-8E35-6D6BE3D44C0F}" type="slidenum">
              <a:rPr lang="en-US" altLang="zh-CN">
                <a:ea typeface="宋体" charset="-122"/>
              </a:rPr>
              <a:pPr/>
              <a:t>41</a:t>
            </a:fld>
            <a:endParaRPr lang="en-US" altLang="zh-CN">
              <a:ea typeface="宋体" charset="-122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78B226-4342-4C41-B99E-E2EC3589554C}" type="slidenum">
              <a:rPr lang="en-US" altLang="zh-CN">
                <a:ea typeface="宋体" charset="-122"/>
              </a:rPr>
              <a:pPr/>
              <a:t>42</a:t>
            </a:fld>
            <a:endParaRPr lang="en-US" altLang="zh-CN">
              <a:ea typeface="宋体" charset="-122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A49F13-FAE7-47EE-9643-BAEB41AEFFCE}" type="slidenum">
              <a:rPr lang="en-US" altLang="zh-CN">
                <a:ea typeface="宋体" charset="-122"/>
              </a:rPr>
              <a:pPr/>
              <a:t>43</a:t>
            </a:fld>
            <a:endParaRPr lang="en-US" altLang="zh-CN">
              <a:ea typeface="宋体" charset="-122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290E9-8C18-4E9C-88AD-0D65E1DB4306}" type="slidenum">
              <a:rPr lang="en-US" altLang="zh-CN" smtClean="0">
                <a:ea typeface="宋体" charset="-122"/>
              </a:rPr>
              <a:pPr/>
              <a:t>8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2BA0EF-60F6-4009-A886-A73CBEB4F1D8}" type="slidenum">
              <a:rPr lang="en-US" altLang="zh-CN">
                <a:ea typeface="宋体" charset="-122"/>
              </a:rPr>
              <a:pPr/>
              <a:t>44</a:t>
            </a:fld>
            <a:endParaRPr lang="en-US" altLang="zh-CN">
              <a:ea typeface="宋体" charset="-122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D1F5E5-DC25-43A6-9210-2B82FAD34725}" type="slidenum">
              <a:rPr lang="en-US" altLang="zh-CN">
                <a:ea typeface="宋体" charset="-122"/>
              </a:rPr>
              <a:pPr/>
              <a:t>45</a:t>
            </a:fld>
            <a:endParaRPr lang="en-US" altLang="zh-CN">
              <a:ea typeface="宋体" charset="-122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F4EA2-D55B-47C8-BDED-B8A983F5D782}" type="slidenum">
              <a:rPr lang="en-US" altLang="zh-CN">
                <a:ea typeface="宋体" charset="-122"/>
              </a:rPr>
              <a:pPr/>
              <a:t>46</a:t>
            </a:fld>
            <a:endParaRPr lang="en-US" altLang="zh-CN">
              <a:ea typeface="宋体" charset="-122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3288CC-12C1-41E8-A91C-1245FE1E557A}" type="slidenum">
              <a:rPr lang="en-US" altLang="zh-CN">
                <a:ea typeface="宋体" charset="-122"/>
              </a:rPr>
              <a:pPr/>
              <a:t>47</a:t>
            </a:fld>
            <a:endParaRPr lang="en-US" altLang="zh-CN">
              <a:ea typeface="宋体" charset="-122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1FC463-17AB-4C1E-982A-70535D5CCEF4}" type="slidenum">
              <a:rPr lang="en-US" altLang="zh-CN">
                <a:ea typeface="宋体" charset="-122"/>
              </a:rPr>
              <a:pPr/>
              <a:t>48</a:t>
            </a:fld>
            <a:endParaRPr lang="en-US" altLang="zh-CN">
              <a:ea typeface="宋体" charset="-122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A0A9B6-CC3B-43EE-A53E-6C8D9645C29C}" type="slidenum">
              <a:rPr lang="en-US" altLang="zh-CN">
                <a:ea typeface="宋体" charset="-122"/>
              </a:rPr>
              <a:pPr/>
              <a:t>49</a:t>
            </a:fld>
            <a:endParaRPr lang="en-US" altLang="zh-CN">
              <a:ea typeface="宋体" charset="-122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7C3B0D-DB64-47CA-8E76-AA9E48B6DB59}" type="slidenum">
              <a:rPr lang="en-US" altLang="zh-CN">
                <a:ea typeface="宋体" charset="-122"/>
              </a:rPr>
              <a:pPr/>
              <a:t>50</a:t>
            </a:fld>
            <a:endParaRPr lang="en-US" altLang="zh-CN">
              <a:ea typeface="宋体" charset="-122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C1EAB-9C33-443E-ADED-4A35EEE1EDC3}" type="slidenum">
              <a:rPr lang="en-US" altLang="zh-CN">
                <a:ea typeface="宋体" charset="-122"/>
              </a:rPr>
              <a:pPr/>
              <a:t>51</a:t>
            </a:fld>
            <a:endParaRPr lang="en-US" altLang="zh-CN">
              <a:ea typeface="宋体" charset="-122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F342B7-9287-4AFC-953D-A20B6CEBADB4}" type="slidenum">
              <a:rPr lang="en-US" altLang="zh-CN">
                <a:ea typeface="宋体" charset="-122"/>
              </a:rPr>
              <a:pPr/>
              <a:t>52</a:t>
            </a:fld>
            <a:endParaRPr lang="en-US" altLang="zh-CN">
              <a:ea typeface="宋体" charset="-122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ABABF1-EDD3-4D6E-8E71-9DEE38D73CC1}" type="slidenum">
              <a:rPr lang="en-US" altLang="zh-CN">
                <a:ea typeface="宋体" charset="-122"/>
              </a:rPr>
              <a:pPr/>
              <a:t>53</a:t>
            </a:fld>
            <a:endParaRPr lang="en-US" altLang="zh-CN">
              <a:ea typeface="宋体" charset="-122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16E01C-818A-494D-BCE1-0367A38D06E5}" type="slidenum">
              <a:rPr lang="en-US" altLang="zh-CN" smtClean="0">
                <a:ea typeface="宋体" charset="-122"/>
              </a:rPr>
              <a:pPr/>
              <a:t>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773365-2677-4034-8939-97BC94AF0049}" type="slidenum">
              <a:rPr lang="en-US" altLang="zh-CN">
                <a:ea typeface="宋体" charset="-122"/>
              </a:rPr>
              <a:pPr/>
              <a:t>54</a:t>
            </a:fld>
            <a:endParaRPr lang="en-US" altLang="zh-CN">
              <a:ea typeface="宋体" charset="-122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B793D1-5884-4501-A88C-893D1EC24491}" type="slidenum">
              <a:rPr lang="en-US" altLang="zh-CN">
                <a:ea typeface="宋体" charset="-122"/>
              </a:rPr>
              <a:pPr/>
              <a:t>55</a:t>
            </a:fld>
            <a:endParaRPr lang="en-US" altLang="zh-CN">
              <a:ea typeface="宋体" charset="-122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66EF0C-AAF6-4571-84BA-1DAE655E4F8A}" type="slidenum">
              <a:rPr lang="en-US" altLang="zh-CN">
                <a:ea typeface="宋体" charset="-122"/>
              </a:rPr>
              <a:pPr/>
              <a:t>56</a:t>
            </a:fld>
            <a:endParaRPr lang="en-US" altLang="zh-CN">
              <a:ea typeface="宋体" charset="-122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4D23B7-EC8C-4703-BB9B-58715FBDED58}" type="slidenum">
              <a:rPr lang="en-US" altLang="zh-CN">
                <a:ea typeface="宋体" charset="-122"/>
              </a:rPr>
              <a:pPr/>
              <a:t>57</a:t>
            </a:fld>
            <a:endParaRPr lang="en-US" altLang="zh-CN">
              <a:ea typeface="宋体" charset="-122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B2455-B396-4D3E-835B-5941868984D8}" type="slidenum">
              <a:rPr lang="en-US" altLang="zh-CN">
                <a:ea typeface="宋体" charset="-122"/>
              </a:rPr>
              <a:pPr/>
              <a:t>58</a:t>
            </a:fld>
            <a:endParaRPr lang="en-US" altLang="zh-CN">
              <a:ea typeface="宋体" charset="-122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F405E1-8994-41DC-A107-C4E8E4B61011}" type="slidenum">
              <a:rPr lang="en-US" altLang="zh-CN">
                <a:ea typeface="宋体" charset="-122"/>
              </a:rPr>
              <a:pPr/>
              <a:t>59</a:t>
            </a:fld>
            <a:endParaRPr lang="en-US" altLang="zh-CN">
              <a:ea typeface="宋体" charset="-122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6CD704-3FD4-4F8F-BD33-5EB42BBD59E3}" type="slidenum">
              <a:rPr lang="en-US" altLang="zh-CN">
                <a:ea typeface="宋体" charset="-122"/>
              </a:rPr>
              <a:pPr/>
              <a:t>60</a:t>
            </a:fld>
            <a:endParaRPr lang="en-US" altLang="zh-CN">
              <a:ea typeface="宋体" charset="-122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BFEA9-F986-4ED8-BA0D-467C1CDEFCA2}" type="slidenum">
              <a:rPr lang="en-US" altLang="zh-CN">
                <a:ea typeface="宋体" charset="-122"/>
              </a:rPr>
              <a:pPr/>
              <a:t>61</a:t>
            </a:fld>
            <a:endParaRPr lang="en-US" altLang="zh-CN">
              <a:ea typeface="宋体" charset="-122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854ABF-A0F8-490B-BA3B-6B2F930FDF51}" type="slidenum">
              <a:rPr lang="en-US" altLang="zh-CN">
                <a:ea typeface="宋体" charset="-122"/>
              </a:rPr>
              <a:pPr/>
              <a:t>62</a:t>
            </a:fld>
            <a:endParaRPr lang="en-US" altLang="zh-CN">
              <a:ea typeface="宋体" charset="-122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695B1-92B7-4948-A6F8-03DF5025D56F}" type="slidenum">
              <a:rPr lang="en-US" altLang="zh-CN">
                <a:ea typeface="宋体" charset="-122"/>
              </a:rPr>
              <a:pPr/>
              <a:t>63</a:t>
            </a:fld>
            <a:endParaRPr lang="en-US" altLang="zh-CN">
              <a:ea typeface="宋体" charset="-122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DE5852-83DC-4F35-A614-29152AE6A745}" type="slidenum">
              <a:rPr lang="en-US" altLang="zh-CN" smtClean="0">
                <a:ea typeface="宋体" charset="-122"/>
              </a:rPr>
              <a:pPr/>
              <a:t>10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7AC8CA-2E62-4915-8BEF-C46EF1FA1D35}" type="slidenum">
              <a:rPr lang="en-US" altLang="zh-CN">
                <a:ea typeface="宋体" charset="-122"/>
              </a:rPr>
              <a:pPr/>
              <a:t>64</a:t>
            </a:fld>
            <a:endParaRPr lang="en-US" altLang="zh-CN">
              <a:ea typeface="宋体" charset="-122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6E98E7-B7CD-4F98-9386-8DEBDA7856F6}" type="slidenum">
              <a:rPr lang="en-US" altLang="zh-CN">
                <a:ea typeface="宋体" charset="-122"/>
              </a:rPr>
              <a:pPr/>
              <a:t>65</a:t>
            </a:fld>
            <a:endParaRPr lang="en-US" altLang="zh-CN">
              <a:ea typeface="宋体" charset="-122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FBF67B-A441-4658-B8DE-BBB612E643D6}" type="slidenum">
              <a:rPr lang="en-US" altLang="zh-CN">
                <a:ea typeface="宋体" charset="-122"/>
              </a:rPr>
              <a:pPr/>
              <a:t>66</a:t>
            </a:fld>
            <a:endParaRPr lang="en-US" altLang="zh-CN">
              <a:ea typeface="宋体" charset="-122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DB5A8-9A53-4D4A-94BA-80C711E72CE1}" type="slidenum">
              <a:rPr lang="en-US" altLang="zh-CN">
                <a:ea typeface="宋体" charset="-122"/>
              </a:rPr>
              <a:pPr/>
              <a:t>67</a:t>
            </a:fld>
            <a:endParaRPr lang="en-US" altLang="zh-CN">
              <a:ea typeface="宋体" charset="-122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95D11C-5B6A-40F6-BAC0-FD8AE7684BD1}" type="slidenum">
              <a:rPr lang="en-US" altLang="zh-CN" smtClean="0">
                <a:ea typeface="宋体" charset="-122"/>
              </a:rPr>
              <a:pPr/>
              <a:t>69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zh-CN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114B34-49D0-443C-AA9C-A8B544B10AE6}" type="slidenum">
              <a:rPr lang="en-US" altLang="zh-CN" smtClean="0">
                <a:ea typeface="宋体" charset="-122"/>
              </a:rPr>
              <a:pPr/>
              <a:t>70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380647-DBD0-4F88-8DFA-0F3CDB864A47}" type="slidenum">
              <a:rPr lang="en-US" altLang="zh-CN" smtClean="0">
                <a:ea typeface="宋体" charset="-122"/>
              </a:rPr>
              <a:pPr/>
              <a:t>71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41E98-6182-4628-B085-207691E012AA}" type="slidenum">
              <a:rPr lang="en-US" altLang="zh-CN" smtClean="0">
                <a:ea typeface="宋体" charset="-122"/>
              </a:rPr>
              <a:pPr/>
              <a:t>72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6474"/>
            <a:ext cx="4941072" cy="3428114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EA9AA5-DE22-4852-B759-F355CDF5BB29}" type="slidenum">
              <a:rPr lang="en-US" altLang="zh-CN" smtClean="0">
                <a:ea typeface="宋体" charset="-122"/>
              </a:rPr>
              <a:pPr/>
              <a:t>11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5F5BE7-A043-42C9-A485-B55FFB0CB264}" type="slidenum">
              <a:rPr lang="en-US" altLang="zh-CN" smtClean="0">
                <a:ea typeface="宋体" charset="-122"/>
              </a:rPr>
              <a:pPr/>
              <a:t>12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4C84EC-4177-47FD-9A2F-CA0384402802}" type="slidenum">
              <a:rPr lang="en-US" altLang="zh-CN" smtClean="0">
                <a:ea typeface="宋体" charset="-122"/>
              </a:rPr>
              <a:pPr/>
              <a:t>13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A4327EC-E138-4C34-A21B-A44238AD41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1BE4C82-F25B-4D98-AC46-BEB9573DBA5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35547-EB18-4D93-9470-D0B40F109A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A976F1-C5F3-40F2-B589-8A1E2D6E95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3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png"/><Relationship Id="rId11" Type="http://schemas.openxmlformats.org/officeDocument/2006/relationships/image" Target="../media/image19.wmf"/><Relationship Id="rId5" Type="http://schemas.openxmlformats.org/officeDocument/2006/relationships/notesSlide" Target="../notesSlides/notesSlide12.xml"/><Relationship Id="rId10" Type="http://schemas.openxmlformats.org/officeDocument/2006/relationships/oleObject" Target="../embeddings/oleObject18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8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43.png"/><Relationship Id="rId4" Type="http://schemas.openxmlformats.org/officeDocument/2006/relationships/oleObject" Target="../embeddings/oleObject4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4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6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5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5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57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5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0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6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62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70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85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76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7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7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7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80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en-US" altLang="zh-CN" smtClean="0"/>
              <a:t>-4</a:t>
            </a:r>
            <a:r>
              <a:rPr lang="zh-CN" altLang="en-US" dirty="0" smtClean="0"/>
              <a:t>章</a:t>
            </a:r>
            <a:r>
              <a:rPr lang="en-US" altLang="zh-CN" dirty="0" smtClean="0"/>
              <a:t>: Classification and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Bayesian decision rule</a:t>
            </a:r>
          </a:p>
          <a:p>
            <a:r>
              <a:rPr lang="en-US" altLang="zh-CN" dirty="0" smtClean="0"/>
              <a:t>Fisher linear discriminant analysis</a:t>
            </a:r>
          </a:p>
          <a:p>
            <a:r>
              <a:rPr lang="en-US" altLang="zh-CN" dirty="0" smtClean="0"/>
              <a:t>SVM</a:t>
            </a:r>
          </a:p>
          <a:p>
            <a:r>
              <a:rPr lang="en-AU" dirty="0" smtClean="0">
                <a:latin typeface="Arial" charset="0"/>
              </a:rPr>
              <a:t>Aggregating classifiers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Reference</a:t>
            </a:r>
          </a:p>
          <a:p>
            <a:r>
              <a:rPr lang="en-US" altLang="zh-CN" sz="1800" dirty="0" smtClean="0"/>
              <a:t>T. R. </a:t>
            </a:r>
            <a:r>
              <a:rPr lang="en-US" altLang="zh-CN" sz="1800" dirty="0" err="1" smtClean="0"/>
              <a:t>Golub</a:t>
            </a:r>
            <a:r>
              <a:rPr lang="en-US" altLang="zh-CN" sz="1800" dirty="0" smtClean="0"/>
              <a:t>, D. K. </a:t>
            </a:r>
            <a:r>
              <a:rPr lang="en-US" altLang="zh-CN" sz="1800" dirty="0" err="1" smtClean="0"/>
              <a:t>Slonim</a:t>
            </a:r>
            <a:r>
              <a:rPr lang="en-US" altLang="zh-CN" sz="1800" dirty="0" smtClean="0"/>
              <a:t>, P. Tamayo, C. Huard, M. </a:t>
            </a:r>
            <a:r>
              <a:rPr lang="en-US" altLang="zh-CN" sz="1800" dirty="0" err="1" smtClean="0"/>
              <a:t>Gaasenbeek</a:t>
            </a:r>
            <a:r>
              <a:rPr lang="en-US" altLang="zh-CN" sz="1800" dirty="0" smtClean="0"/>
              <a:t>, J. P. </a:t>
            </a:r>
            <a:r>
              <a:rPr lang="en-US" altLang="zh-CN" sz="1800" dirty="0" err="1" smtClean="0"/>
              <a:t>Mesirov</a:t>
            </a:r>
            <a:r>
              <a:rPr lang="en-US" altLang="zh-CN" sz="1800" dirty="0" smtClean="0"/>
              <a:t>, H. </a:t>
            </a:r>
            <a:r>
              <a:rPr lang="en-US" altLang="zh-CN" sz="1800" dirty="0" err="1" smtClean="0"/>
              <a:t>Coller</a:t>
            </a:r>
            <a:r>
              <a:rPr lang="en-US" altLang="zh-CN" sz="1800" dirty="0" smtClean="0"/>
              <a:t>, M. L. </a:t>
            </a:r>
            <a:r>
              <a:rPr lang="en-US" altLang="zh-CN" sz="1800" dirty="0" err="1" smtClean="0"/>
              <a:t>Loh</a:t>
            </a:r>
            <a:r>
              <a:rPr lang="en-US" altLang="zh-CN" sz="1800" dirty="0" smtClean="0"/>
              <a:t>, J. R. Downing, M. A. </a:t>
            </a:r>
            <a:r>
              <a:rPr lang="en-US" altLang="zh-CN" sz="1800" dirty="0" err="1" smtClean="0"/>
              <a:t>Caligiuri</a:t>
            </a:r>
            <a:r>
              <a:rPr lang="en-US" altLang="zh-CN" sz="1800" dirty="0" smtClean="0"/>
              <a:t>, C. D. Bloomfield, E. S. Lander. Molecular Classification of Cancer: Class Discovery and Class Prediction by Gene Expression Monitoring. </a:t>
            </a:r>
            <a:r>
              <a:rPr lang="en-US" sz="1800" dirty="0" smtClean="0"/>
              <a:t>Science 15 October 1999: Vol. 286 no. 5439 pp. 531-537. </a:t>
            </a:r>
          </a:p>
          <a:p>
            <a:r>
              <a:rPr lang="en-US" altLang="zh-CN" sz="1800" dirty="0" err="1" smtClean="0"/>
              <a:t>Ji</a:t>
            </a:r>
            <a:r>
              <a:rPr lang="en-US" altLang="zh-CN" sz="1800" dirty="0" smtClean="0"/>
              <a:t> Zhu and Trevor Hastie. Classification of gene microarrays by penalized logistic regression. Biostatistics (2004), 5, 3, pp. 427–443.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zh-CN" altLang="en-US" sz="1400" dirty="0" smtClean="0"/>
              <a:t>部分</a:t>
            </a:r>
            <a:r>
              <a:rPr lang="en-US" altLang="zh-CN" sz="1400" dirty="0" smtClean="0"/>
              <a:t>Slides</a:t>
            </a:r>
            <a:r>
              <a:rPr lang="zh-CN" altLang="en-US" sz="1400" dirty="0" smtClean="0"/>
              <a:t>来自于</a:t>
            </a:r>
            <a:r>
              <a:rPr lang="en-US" altLang="zh-CN" sz="1400" dirty="0" smtClean="0"/>
              <a:t>http://www.epibiostat.ucsf.edu/biostat/cbmb/courses/CBMBdiscrimination.ppt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mtClean="0"/>
              <a:t>最小错误</a:t>
            </a:r>
            <a:r>
              <a:rPr lang="en-US" altLang="zh-CN" smtClean="0"/>
              <a:t>Bayes</a:t>
            </a:r>
            <a:r>
              <a:rPr lang="zh-CN" altLang="en-US" smtClean="0"/>
              <a:t>决策</a:t>
            </a:r>
          </a:p>
        </p:txBody>
      </p:sp>
      <p:graphicFrame>
        <p:nvGraphicFramePr>
          <p:cNvPr id="5122" name="Object 9"/>
          <p:cNvGraphicFramePr>
            <a:graphicFrameLocks noChangeAspect="1"/>
          </p:cNvGraphicFramePr>
          <p:nvPr/>
        </p:nvGraphicFramePr>
        <p:xfrm>
          <a:off x="1752600" y="2057400"/>
          <a:ext cx="5365750" cy="296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2" name="Formula" r:id="rId4" imgW="2706480" imgH="1495080" progId="Equation.Ribbit">
                  <p:embed/>
                </p:oleObj>
              </mc:Choice>
              <mc:Fallback>
                <p:oleObj name="Formula" r:id="rId4" imgW="2706480" imgH="149508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057400"/>
                        <a:ext cx="5365750" cy="296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最小错误</a:t>
            </a:r>
            <a:r>
              <a:rPr lang="en-US" altLang="zh-CN" smtClean="0"/>
              <a:t>Bayes</a:t>
            </a:r>
            <a:r>
              <a:rPr lang="zh-CN" altLang="en-US" smtClean="0"/>
              <a:t>决策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mtClean="0"/>
              <a:t>因此</a:t>
            </a:r>
            <a:r>
              <a:rPr lang="en-US" altLang="zh-CN" smtClean="0"/>
              <a:t>,</a:t>
            </a:r>
            <a:r>
              <a:rPr lang="zh-CN" altLang="en-US" smtClean="0"/>
              <a:t>为了使</a:t>
            </a:r>
            <a:r>
              <a:rPr lang="en-US" altLang="zh-CN" smtClean="0"/>
              <a:t>p(error)</a:t>
            </a:r>
            <a:r>
              <a:rPr lang="zh-CN" altLang="en-US" smtClean="0"/>
              <a:t>最小</a:t>
            </a:r>
            <a:r>
              <a:rPr lang="en-US" altLang="zh-CN" smtClean="0"/>
              <a:t>,</a:t>
            </a:r>
            <a:r>
              <a:rPr lang="zh-CN" altLang="en-US" smtClean="0"/>
              <a:t>只要选择区域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</a:t>
            </a:r>
            <a:r>
              <a:rPr lang="en-US" altLang="zh-CN" baseline="-25000" smtClean="0">
                <a:latin typeface="宋体" charset="-122"/>
                <a:sym typeface="Symbol" pitchFamily="18" charset="2"/>
              </a:rPr>
              <a:t>i</a:t>
            </a:r>
            <a:r>
              <a:rPr lang="en-US" altLang="zh-CN" smtClean="0"/>
              <a:t>,</a:t>
            </a:r>
            <a:r>
              <a:rPr lang="zh-CN" altLang="en-US" smtClean="0"/>
              <a:t>使得正确分类概率最大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en-US" altLang="zh-CN" smtClean="0"/>
              <a:t>Bayes</a:t>
            </a:r>
            <a:r>
              <a:rPr lang="zh-CN" altLang="en-US" smtClean="0"/>
              <a:t>决策使得正确分类概率最大</a:t>
            </a:r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en-US" altLang="zh-CN" smtClean="0"/>
              <a:t>Bayes</a:t>
            </a:r>
            <a:r>
              <a:rPr lang="zh-CN" altLang="en-US" smtClean="0"/>
              <a:t>错分概率为</a:t>
            </a:r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graphicFrame>
        <p:nvGraphicFramePr>
          <p:cNvPr id="6146" name="Object 11"/>
          <p:cNvGraphicFramePr>
            <a:graphicFrameLocks noChangeAspect="1"/>
          </p:cNvGraphicFramePr>
          <p:nvPr/>
        </p:nvGraphicFramePr>
        <p:xfrm>
          <a:off x="2971800" y="2667000"/>
          <a:ext cx="3119438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4" name="Formula" r:id="rId4" imgW="1572480" imgH="462600" progId="Equation.Ribbit">
                  <p:embed/>
                </p:oleObj>
              </mc:Choice>
              <mc:Fallback>
                <p:oleObj name="Formula" r:id="rId4" imgW="1572480" imgH="462600" progId="Equation.Ribbit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667000"/>
                        <a:ext cx="3119438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2"/>
          <p:cNvGraphicFramePr>
            <a:graphicFrameLocks noChangeAspect="1"/>
          </p:cNvGraphicFramePr>
          <p:nvPr/>
        </p:nvGraphicFramePr>
        <p:xfrm>
          <a:off x="2590800" y="4267200"/>
          <a:ext cx="3597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5" name="Formula" r:id="rId6" imgW="1815120" imgH="359640" progId="Equation.Ribbit">
                  <p:embed/>
                </p:oleObj>
              </mc:Choice>
              <mc:Fallback>
                <p:oleObj name="Formula" r:id="rId6" imgW="1815120" imgH="359640" progId="Equation.Ribbit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267200"/>
                        <a:ext cx="359727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13"/>
          <p:cNvGraphicFramePr>
            <a:graphicFrameLocks noChangeAspect="1"/>
          </p:cNvGraphicFramePr>
          <p:nvPr/>
        </p:nvGraphicFramePr>
        <p:xfrm>
          <a:off x="2133600" y="5562600"/>
          <a:ext cx="5343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6" name="Formula" r:id="rId8" imgW="2694960" imgH="359640" progId="Equation.Ribbit">
                  <p:embed/>
                </p:oleObj>
              </mc:Choice>
              <mc:Fallback>
                <p:oleObj name="Formula" r:id="rId8" imgW="2694960" imgH="359640" progId="Equation.Ribbit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562600"/>
                        <a:ext cx="534352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两类问题</a:t>
            </a:r>
            <a:r>
              <a:rPr lang="en-US" altLang="zh-CN" smtClean="0"/>
              <a:t>Bayes</a:t>
            </a:r>
            <a:r>
              <a:rPr lang="zh-CN" altLang="en-US" smtClean="0"/>
              <a:t>决策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对于一维观测量</a:t>
            </a:r>
            <a:r>
              <a:rPr lang="en-US" altLang="zh-CN" smtClean="0"/>
              <a:t>x, </a:t>
            </a:r>
            <a:r>
              <a:rPr lang="zh-CN" altLang="en-US" smtClean="0"/>
              <a:t>最小错误率对应于如下的最优分界线下的错误率，</a:t>
            </a:r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1981200" y="3581400"/>
            <a:ext cx="4953000" cy="2667000"/>
            <a:chOff x="1200" y="2352"/>
            <a:chExt cx="3120" cy="1680"/>
          </a:xfrm>
        </p:grpSpPr>
        <p:sp>
          <p:nvSpPr>
            <p:cNvPr id="7174" name="Freeform 38"/>
            <p:cNvSpPr>
              <a:spLocks/>
            </p:cNvSpPr>
            <p:nvPr/>
          </p:nvSpPr>
          <p:spPr bwMode="auto">
            <a:xfrm>
              <a:off x="1426" y="2626"/>
              <a:ext cx="1578" cy="857"/>
            </a:xfrm>
            <a:custGeom>
              <a:avLst/>
              <a:gdLst>
                <a:gd name="T0" fmla="*/ 0 w 1950"/>
                <a:gd name="T1" fmla="*/ 791 h 688"/>
                <a:gd name="T2" fmla="*/ 723 w 1950"/>
                <a:gd name="T3" fmla="*/ 10 h 688"/>
                <a:gd name="T4" fmla="*/ 1423 w 1950"/>
                <a:gd name="T5" fmla="*/ 727 h 688"/>
                <a:gd name="T6" fmla="*/ 1578 w 1950"/>
                <a:gd name="T7" fmla="*/ 787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0"/>
                <a:gd name="T13" fmla="*/ 0 h 688"/>
                <a:gd name="T14" fmla="*/ 1950 w 1950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0" h="688">
                  <a:moveTo>
                    <a:pt x="0" y="635"/>
                  </a:moveTo>
                  <a:cubicBezTo>
                    <a:pt x="147" y="531"/>
                    <a:pt x="601" y="16"/>
                    <a:pt x="894" y="8"/>
                  </a:cubicBezTo>
                  <a:cubicBezTo>
                    <a:pt x="1187" y="0"/>
                    <a:pt x="1582" y="480"/>
                    <a:pt x="1758" y="584"/>
                  </a:cubicBezTo>
                  <a:cubicBezTo>
                    <a:pt x="1934" y="688"/>
                    <a:pt x="1910" y="624"/>
                    <a:pt x="1950" y="63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5" name="Freeform 39"/>
            <p:cNvSpPr>
              <a:spLocks/>
            </p:cNvSpPr>
            <p:nvPr/>
          </p:nvSpPr>
          <p:spPr bwMode="auto">
            <a:xfrm>
              <a:off x="1839" y="2558"/>
              <a:ext cx="2143" cy="891"/>
            </a:xfrm>
            <a:custGeom>
              <a:avLst/>
              <a:gdLst>
                <a:gd name="T0" fmla="*/ 0 w 1950"/>
                <a:gd name="T1" fmla="*/ 822 h 688"/>
                <a:gd name="T2" fmla="*/ 982 w 1950"/>
                <a:gd name="T3" fmla="*/ 10 h 688"/>
                <a:gd name="T4" fmla="*/ 1932 w 1950"/>
                <a:gd name="T5" fmla="*/ 756 h 688"/>
                <a:gd name="T6" fmla="*/ 2143 w 1950"/>
                <a:gd name="T7" fmla="*/ 81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0"/>
                <a:gd name="T13" fmla="*/ 0 h 688"/>
                <a:gd name="T14" fmla="*/ 1950 w 1950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0" h="688">
                  <a:moveTo>
                    <a:pt x="0" y="635"/>
                  </a:moveTo>
                  <a:cubicBezTo>
                    <a:pt x="147" y="531"/>
                    <a:pt x="601" y="16"/>
                    <a:pt x="894" y="8"/>
                  </a:cubicBezTo>
                  <a:cubicBezTo>
                    <a:pt x="1187" y="0"/>
                    <a:pt x="1582" y="480"/>
                    <a:pt x="1758" y="584"/>
                  </a:cubicBezTo>
                  <a:cubicBezTo>
                    <a:pt x="1934" y="688"/>
                    <a:pt x="1910" y="624"/>
                    <a:pt x="1950" y="63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6" name="Line 43"/>
            <p:cNvSpPr>
              <a:spLocks noChangeShapeType="1"/>
            </p:cNvSpPr>
            <p:nvPr/>
          </p:nvSpPr>
          <p:spPr bwMode="auto">
            <a:xfrm flipV="1">
              <a:off x="1313" y="2352"/>
              <a:ext cx="0" cy="13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7" name="Line 44"/>
            <p:cNvSpPr>
              <a:spLocks noChangeShapeType="1"/>
            </p:cNvSpPr>
            <p:nvPr/>
          </p:nvSpPr>
          <p:spPr bwMode="auto">
            <a:xfrm>
              <a:off x="1200" y="3654"/>
              <a:ext cx="31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8" name="Line 45"/>
            <p:cNvSpPr>
              <a:spLocks noChangeShapeType="1"/>
            </p:cNvSpPr>
            <p:nvPr/>
          </p:nvSpPr>
          <p:spPr bwMode="auto">
            <a:xfrm>
              <a:off x="2403" y="2797"/>
              <a:ext cx="0" cy="8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9" name="AutoShape 46"/>
            <p:cNvSpPr>
              <a:spLocks noChangeArrowheads="1"/>
            </p:cNvSpPr>
            <p:nvPr/>
          </p:nvSpPr>
          <p:spPr bwMode="auto">
            <a:xfrm>
              <a:off x="2365" y="3688"/>
              <a:ext cx="113" cy="206"/>
            </a:xfrm>
            <a:prstGeom prst="upArrow">
              <a:avLst>
                <a:gd name="adj1" fmla="val 50000"/>
                <a:gd name="adj2" fmla="val 4557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0" name="Text Box 51"/>
            <p:cNvSpPr txBox="1">
              <a:spLocks noChangeArrowheads="1"/>
            </p:cNvSpPr>
            <p:nvPr/>
          </p:nvSpPr>
          <p:spPr bwMode="auto">
            <a:xfrm>
              <a:off x="2496" y="3744"/>
              <a:ext cx="11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/>
                <a:t>最优分界线</a:t>
              </a:r>
            </a:p>
          </p:txBody>
        </p:sp>
        <p:sp>
          <p:nvSpPr>
            <p:cNvPr id="7181" name="Text Box 52"/>
            <p:cNvSpPr txBox="1">
              <a:spLocks noChangeArrowheads="1"/>
            </p:cNvSpPr>
            <p:nvPr/>
          </p:nvSpPr>
          <p:spPr bwMode="auto">
            <a:xfrm>
              <a:off x="3981" y="3586"/>
              <a:ext cx="339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>
                  <a:latin typeface="宋体" charset="-122"/>
                </a:rPr>
                <a:t>x</a:t>
              </a:r>
            </a:p>
          </p:txBody>
        </p:sp>
      </p:grpSp>
      <p:graphicFrame>
        <p:nvGraphicFramePr>
          <p:cNvPr id="7170" name="Object 55"/>
          <p:cNvGraphicFramePr>
            <a:graphicFrameLocks noChangeAspect="1"/>
          </p:cNvGraphicFramePr>
          <p:nvPr/>
        </p:nvGraphicFramePr>
        <p:xfrm>
          <a:off x="1447800" y="2743200"/>
          <a:ext cx="60182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0" name="Formula" r:id="rId4" imgW="3035520" imgH="384840" progId="Equation.Ribbit">
                  <p:embed/>
                </p:oleObj>
              </mc:Choice>
              <mc:Fallback>
                <p:oleObj name="Formula" r:id="rId4" imgW="3035520" imgH="384840" progId="Equation.Ribbit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743200"/>
                        <a:ext cx="601821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正态分布判别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对多元正态分布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按照</a:t>
            </a:r>
            <a:r>
              <a:rPr lang="en-US" altLang="zh-CN" smtClean="0"/>
              <a:t>Bayes</a:t>
            </a:r>
            <a:r>
              <a:rPr lang="zh-CN" altLang="en-US" smtClean="0"/>
              <a:t>原则</a:t>
            </a:r>
            <a:r>
              <a:rPr lang="en-US" altLang="zh-CN" smtClean="0"/>
              <a:t>,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>
              <a:buFontTx/>
              <a:buNone/>
            </a:pPr>
            <a:r>
              <a:rPr lang="en-US" altLang="zh-CN" smtClean="0"/>
              <a:t>.</a:t>
            </a:r>
            <a:endParaRPr lang="en-US" altLang="zh-CN" smtClean="0">
              <a:cs typeface="Arial" charset="0"/>
            </a:endParaRPr>
          </a:p>
        </p:txBody>
      </p:sp>
      <p:graphicFrame>
        <p:nvGraphicFramePr>
          <p:cNvPr id="8194" name="Object 12"/>
          <p:cNvGraphicFramePr>
            <a:graphicFrameLocks noChangeAspect="1"/>
          </p:cNvGraphicFramePr>
          <p:nvPr/>
        </p:nvGraphicFramePr>
        <p:xfrm>
          <a:off x="765175" y="2362200"/>
          <a:ext cx="7488238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8" name="Formula" r:id="rId4" imgW="3777120" imgH="412920" progId="Equation.Ribbit">
                  <p:embed/>
                </p:oleObj>
              </mc:Choice>
              <mc:Fallback>
                <p:oleObj name="Formula" r:id="rId4" imgW="3777120" imgH="412920" progId="Equation.Ribbit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2362200"/>
                        <a:ext cx="7488238" cy="81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3"/>
          <p:cNvGraphicFramePr>
            <a:graphicFrameLocks noChangeAspect="1"/>
          </p:cNvGraphicFramePr>
          <p:nvPr/>
        </p:nvGraphicFramePr>
        <p:xfrm>
          <a:off x="712788" y="4191000"/>
          <a:ext cx="7440612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9" name="Formula" r:id="rId6" imgW="3754440" imgH="903240" progId="Equation.Ribbit">
                  <p:embed/>
                </p:oleObj>
              </mc:Choice>
              <mc:Fallback>
                <p:oleObj name="Formula" r:id="rId6" imgW="3754440" imgH="903240" progId="Equation.Ribbit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4191000"/>
                        <a:ext cx="7440612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正态分布判别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二次判别函数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判别规则是</a:t>
            </a:r>
            <a:r>
              <a:rPr lang="en-US" altLang="zh-CN" smtClean="0"/>
              <a:t>:</a:t>
            </a:r>
            <a:r>
              <a:rPr lang="zh-CN" altLang="en-US" smtClean="0"/>
              <a:t>若对所有的</a:t>
            </a:r>
            <a:r>
              <a:rPr lang="en-US" altLang="zh-CN" smtClean="0"/>
              <a:t>j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</a:t>
            </a:r>
            <a:r>
              <a:rPr lang="en-US" altLang="zh-CN" smtClean="0"/>
              <a:t> i</a:t>
            </a:r>
            <a:r>
              <a:rPr lang="zh-CN" altLang="en-US" smtClean="0"/>
              <a:t>有</a:t>
            </a:r>
            <a:r>
              <a:rPr lang="en-US" altLang="zh-CN" smtClean="0"/>
              <a:t>g</a:t>
            </a:r>
            <a:r>
              <a:rPr lang="en-US" altLang="zh-CN" baseline="-25000" smtClean="0">
                <a:latin typeface="宋体" charset="-122"/>
              </a:rPr>
              <a:t>i</a:t>
            </a:r>
            <a:r>
              <a:rPr lang="en-US" altLang="zh-CN" smtClean="0"/>
              <a:t>&gt;g</a:t>
            </a:r>
            <a:r>
              <a:rPr lang="en-US" altLang="zh-CN" baseline="-25000" smtClean="0">
                <a:latin typeface="宋体" charset="-122"/>
              </a:rPr>
              <a:t>j</a:t>
            </a:r>
            <a:r>
              <a:rPr lang="en-US" altLang="zh-CN" smtClean="0"/>
              <a:t>,</a:t>
            </a:r>
            <a:r>
              <a:rPr lang="zh-CN" altLang="en-US" smtClean="0"/>
              <a:t>则将样本归入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baseline="-25000" smtClean="0">
                <a:latin typeface="宋体" charset="-122"/>
                <a:sym typeface="Symbol" pitchFamily="18" charset="2"/>
              </a:rPr>
              <a:t>i</a:t>
            </a:r>
            <a:r>
              <a:rPr lang="en-US" altLang="zh-CN" smtClean="0"/>
              <a:t>.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9218" name="Object 7"/>
          <p:cNvGraphicFramePr>
            <a:graphicFrameLocks noChangeAspect="1"/>
          </p:cNvGraphicFramePr>
          <p:nvPr/>
        </p:nvGraphicFramePr>
        <p:xfrm>
          <a:off x="762000" y="2667000"/>
          <a:ext cx="77692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8" name="Formula" r:id="rId4" imgW="3919320" imgH="329040" progId="Equation.Ribbit">
                  <p:embed/>
                </p:oleObj>
              </mc:Choice>
              <mc:Fallback>
                <p:oleObj name="Formula" r:id="rId4" imgW="3919320" imgH="32904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667000"/>
                        <a:ext cx="7769225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正态分布判别分界面</a:t>
            </a:r>
          </a:p>
        </p:txBody>
      </p:sp>
      <p:graphicFrame>
        <p:nvGraphicFramePr>
          <p:cNvPr id="10242" name="Object 11"/>
          <p:cNvGraphicFramePr>
            <a:graphicFrameLocks noChangeAspect="1"/>
          </p:cNvGraphicFramePr>
          <p:nvPr/>
        </p:nvGraphicFramePr>
        <p:xfrm>
          <a:off x="1752600" y="2971800"/>
          <a:ext cx="4840288" cy="265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6" name="Formula" r:id="rId4" imgW="2441160" imgH="1341360" progId="Equation.Ribbit">
                  <p:embed/>
                </p:oleObj>
              </mc:Choice>
              <mc:Fallback>
                <p:oleObj name="Formula" r:id="rId4" imgW="2441160" imgH="1341360" progId="Equation.Ribbit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971800"/>
                        <a:ext cx="4840288" cy="265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12"/>
          <p:cNvGraphicFramePr>
            <a:graphicFrameLocks noChangeAspect="1"/>
          </p:cNvGraphicFramePr>
          <p:nvPr/>
        </p:nvGraphicFramePr>
        <p:xfrm>
          <a:off x="3505200" y="1981200"/>
          <a:ext cx="14033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7" name="Formula" r:id="rId6" imgW="707400" imgH="207360" progId="Equation.Ribbit">
                  <p:embed/>
                </p:oleObj>
              </mc:Choice>
              <mc:Fallback>
                <p:oleObj name="Formula" r:id="rId6" imgW="707400" imgH="207360" progId="Equation.Ribbit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981200"/>
                        <a:ext cx="1403350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从数据估计参数</a:t>
            </a:r>
          </a:p>
        </p:txBody>
      </p:sp>
      <p:sp>
        <p:nvSpPr>
          <p:cNvPr id="11269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设有一组样本                        </a:t>
            </a:r>
            <a:r>
              <a:rPr lang="en-US" altLang="zh-CN" smtClean="0"/>
              <a:t>,</a:t>
            </a:r>
            <a:r>
              <a:rPr lang="zh-CN" altLang="en-US" smtClean="0"/>
              <a:t>其正态分布特征                </a:t>
            </a:r>
            <a:r>
              <a:rPr lang="en-US" altLang="zh-CN" smtClean="0"/>
              <a:t>,</a:t>
            </a:r>
            <a:r>
              <a:rPr lang="zh-CN" altLang="en-US" smtClean="0"/>
              <a:t>那么似然函数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求</a:t>
            </a:r>
            <a:r>
              <a:rPr lang="en-US" altLang="zh-CN" smtClean="0"/>
              <a:t>log(L)</a:t>
            </a:r>
            <a:r>
              <a:rPr lang="zh-CN" altLang="en-US" smtClean="0"/>
              <a:t>对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</a:t>
            </a:r>
            <a:r>
              <a:rPr lang="zh-CN" altLang="en-US" smtClean="0"/>
              <a:t>的微分得到</a:t>
            </a:r>
            <a:r>
              <a:rPr lang="en-US" altLang="zh-CN" smtClean="0"/>
              <a:t>,</a:t>
            </a:r>
          </a:p>
          <a:p>
            <a:pPr eaLnBrk="1" hangingPunct="1"/>
            <a:endParaRPr lang="en-US" altLang="zh-CN" smtClean="0"/>
          </a:p>
        </p:txBody>
      </p:sp>
      <p:pic>
        <p:nvPicPr>
          <p:cNvPr id="11270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2209800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2800" y="1676400"/>
            <a:ext cx="25908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266" name="Object 14"/>
          <p:cNvGraphicFramePr>
            <a:graphicFrameLocks noChangeAspect="1"/>
          </p:cNvGraphicFramePr>
          <p:nvPr/>
        </p:nvGraphicFramePr>
        <p:xfrm>
          <a:off x="914400" y="2819400"/>
          <a:ext cx="774223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0" name="Formula" r:id="rId8" imgW="4428720" imgH="437040" progId="Equation.Ribbit">
                  <p:embed/>
                </p:oleObj>
              </mc:Choice>
              <mc:Fallback>
                <p:oleObj name="Formula" r:id="rId8" imgW="4428720" imgH="437040" progId="Equation.Ribbit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819400"/>
                        <a:ext cx="7742238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15"/>
          <p:cNvGraphicFramePr>
            <a:graphicFrameLocks noChangeAspect="1"/>
          </p:cNvGraphicFramePr>
          <p:nvPr/>
        </p:nvGraphicFramePr>
        <p:xfrm>
          <a:off x="1066800" y="4572000"/>
          <a:ext cx="7034213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1" name="Formula" r:id="rId10" imgW="3548520" imgH="919800" progId="Equation.Ribbit">
                  <p:embed/>
                </p:oleObj>
              </mc:Choice>
              <mc:Fallback>
                <p:oleObj name="Formula" r:id="rId10" imgW="3548520" imgH="919800" progId="Equation.Ribbit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572000"/>
                        <a:ext cx="7034213" cy="182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从数据估计参数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这里用到公式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于是</a:t>
            </a:r>
            <a:r>
              <a:rPr lang="en-US" altLang="zh-CN" smtClean="0"/>
              <a:t>,</a:t>
            </a:r>
            <a:r>
              <a:rPr lang="zh-CN" altLang="en-US" smtClean="0"/>
              <a:t>极大似然估计为</a:t>
            </a:r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12290" name="Object 8"/>
          <p:cNvGraphicFramePr>
            <a:graphicFrameLocks noChangeAspect="1"/>
          </p:cNvGraphicFramePr>
          <p:nvPr/>
        </p:nvGraphicFramePr>
        <p:xfrm>
          <a:off x="3124200" y="2438400"/>
          <a:ext cx="22860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4" name="Formula" r:id="rId4" imgW="1152000" imgH="345600" progId="Equation.Ribbit">
                  <p:embed/>
                </p:oleObj>
              </mc:Choice>
              <mc:Fallback>
                <p:oleObj name="Formula" r:id="rId4" imgW="1152000" imgH="34560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438400"/>
                        <a:ext cx="228600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9"/>
          <p:cNvGraphicFramePr>
            <a:graphicFrameLocks noChangeAspect="1"/>
          </p:cNvGraphicFramePr>
          <p:nvPr/>
        </p:nvGraphicFramePr>
        <p:xfrm>
          <a:off x="2590800" y="4191000"/>
          <a:ext cx="3887788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5" name="Formula" r:id="rId6" imgW="1959840" imgH="919800" progId="Equation.Ribbit">
                  <p:embed/>
                </p:oleObj>
              </mc:Choice>
              <mc:Fallback>
                <p:oleObj name="Formula" r:id="rId6" imgW="1959840" imgH="91980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91000"/>
                        <a:ext cx="3887788" cy="182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正态分布二次判别函数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用估计值带入到判别函数</a:t>
            </a:r>
            <a:r>
              <a:rPr lang="en-US" altLang="zh-CN" smtClean="0"/>
              <a:t>,</a:t>
            </a:r>
            <a:r>
              <a:rPr lang="zh-CN" altLang="en-US" smtClean="0"/>
              <a:t>得到二次判别函数 </a:t>
            </a:r>
            <a:r>
              <a:rPr lang="en-US" altLang="zh-CN" smtClean="0"/>
              <a:t>(</a:t>
            </a:r>
            <a:r>
              <a:rPr lang="zh-CN" altLang="en-US" smtClean="0"/>
              <a:t>有时甚至用每个类型数据个数所占比例来估计先验概率</a:t>
            </a:r>
            <a:r>
              <a:rPr lang="en-US" altLang="zh-CN" smtClean="0"/>
              <a:t>)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13314" name="Object 6"/>
          <p:cNvGraphicFramePr>
            <a:graphicFrameLocks noChangeAspect="1"/>
          </p:cNvGraphicFramePr>
          <p:nvPr/>
        </p:nvGraphicFramePr>
        <p:xfrm>
          <a:off x="762000" y="3962400"/>
          <a:ext cx="768826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4" name="Formula" r:id="rId4" imgW="3878640" imgH="329040" progId="Equation.Ribbit">
                  <p:embed/>
                </p:oleObj>
              </mc:Choice>
              <mc:Fallback>
                <p:oleObj name="Formula" r:id="rId4" imgW="3878640" imgH="32904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962400"/>
                        <a:ext cx="7688263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正态分布线性判别函数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特别地</a:t>
            </a:r>
            <a:r>
              <a:rPr lang="en-US" altLang="zh-CN" smtClean="0"/>
              <a:t>,</a:t>
            </a:r>
            <a:r>
              <a:rPr lang="zh-CN" altLang="en-US" smtClean="0"/>
              <a:t>假定类协方差相等时</a:t>
            </a:r>
            <a:r>
              <a:rPr lang="en-US" altLang="zh-CN" smtClean="0"/>
              <a:t>,</a:t>
            </a:r>
            <a:r>
              <a:rPr lang="zh-CN" altLang="en-US" smtClean="0"/>
              <a:t>判别函数简化为线性函数</a:t>
            </a:r>
            <a:r>
              <a:rPr lang="en-US" altLang="zh-CN" smtClean="0"/>
              <a:t>,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其中</a:t>
            </a:r>
            <a:r>
              <a:rPr lang="en-US" altLang="zh-CN" smtClean="0"/>
              <a:t>S</a:t>
            </a:r>
            <a:r>
              <a:rPr lang="en-US" altLang="zh-CN" baseline="-25000" smtClean="0"/>
              <a:t>W</a:t>
            </a:r>
            <a:r>
              <a:rPr lang="zh-CN" altLang="en-US" smtClean="0"/>
              <a:t>为共群协方差矩阵</a:t>
            </a:r>
            <a:r>
              <a:rPr lang="en-US" altLang="zh-CN" smtClean="0"/>
              <a:t>,</a:t>
            </a:r>
            <a:r>
              <a:rPr lang="zh-CN" altLang="en-US" smtClean="0"/>
              <a:t>其估计为</a:t>
            </a:r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14338" name="Object 6"/>
          <p:cNvGraphicFramePr>
            <a:graphicFrameLocks noChangeAspect="1"/>
          </p:cNvGraphicFramePr>
          <p:nvPr/>
        </p:nvGraphicFramePr>
        <p:xfrm>
          <a:off x="1524000" y="2819400"/>
          <a:ext cx="58832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2" name="Formula" r:id="rId4" imgW="2968200" imgH="329040" progId="Equation.Ribbit">
                  <p:embed/>
                </p:oleObj>
              </mc:Choice>
              <mc:Fallback>
                <p:oleObj name="Formula" r:id="rId4" imgW="2968200" imgH="32904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819400"/>
                        <a:ext cx="5883275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7"/>
          <p:cNvGraphicFramePr>
            <a:graphicFrameLocks noChangeAspect="1"/>
          </p:cNvGraphicFramePr>
          <p:nvPr/>
        </p:nvGraphicFramePr>
        <p:xfrm>
          <a:off x="3200400" y="4724400"/>
          <a:ext cx="1912938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3" name="Formula" r:id="rId6" imgW="965520" imgH="462600" progId="Equation.Ribbit">
                  <p:embed/>
                </p:oleObj>
              </mc:Choice>
              <mc:Fallback>
                <p:oleObj name="Formula" r:id="rId6" imgW="965520" imgH="46260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724400"/>
                        <a:ext cx="1912938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zh-CN" sz="4000">
                <a:latin typeface="Arial" charset="0"/>
                <a:ea typeface="宋体" charset="-122"/>
              </a:rPr>
              <a:t>Classification</a:t>
            </a:r>
          </a:p>
        </p:txBody>
      </p:sp>
      <p:sp>
        <p:nvSpPr>
          <p:cNvPr id="1720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5410200"/>
          </a:xfrm>
        </p:spPr>
        <p:txBody>
          <a:bodyPr/>
          <a:lstStyle/>
          <a:p>
            <a:r>
              <a:rPr lang="en-US" altLang="zh-CN">
                <a:solidFill>
                  <a:schemeClr val="hlink"/>
                </a:solidFill>
                <a:latin typeface="Arial" charset="0"/>
                <a:ea typeface="宋体" charset="-122"/>
              </a:rPr>
              <a:t>Task:  </a:t>
            </a:r>
            <a:r>
              <a:rPr lang="en-US" altLang="zh-CN">
                <a:latin typeface="Arial" charset="0"/>
                <a:ea typeface="宋体" charset="-122"/>
              </a:rPr>
              <a:t>assign objects to classes (groups) on the basis of measurements made on the objects</a:t>
            </a:r>
          </a:p>
          <a:p>
            <a:r>
              <a:rPr lang="en-US" altLang="zh-CN">
                <a:solidFill>
                  <a:schemeClr val="hlink"/>
                </a:solidFill>
                <a:latin typeface="Arial" charset="0"/>
                <a:ea typeface="宋体" charset="-122"/>
              </a:rPr>
              <a:t>Unsupervised:  </a:t>
            </a:r>
            <a:r>
              <a:rPr lang="en-US" altLang="zh-CN">
                <a:latin typeface="Arial" charset="0"/>
                <a:ea typeface="宋体" charset="-122"/>
              </a:rPr>
              <a:t>classes unknown, want to discover them from the data (cluster analysis)</a:t>
            </a:r>
          </a:p>
          <a:p>
            <a:r>
              <a:rPr lang="en-US" altLang="zh-CN">
                <a:solidFill>
                  <a:schemeClr val="hlink"/>
                </a:solidFill>
                <a:latin typeface="Arial" charset="0"/>
                <a:ea typeface="宋体" charset="-122"/>
              </a:rPr>
              <a:t>Supervised:  </a:t>
            </a:r>
            <a:r>
              <a:rPr lang="en-US" altLang="zh-CN">
                <a:latin typeface="Arial" charset="0"/>
                <a:ea typeface="宋体" charset="-122"/>
              </a:rPr>
              <a:t>classes are predefined, want to use a (training or learning) set of labeled objects to form a classifier for classification of future observations</a:t>
            </a:r>
          </a:p>
          <a:p>
            <a:endParaRPr lang="en-AU" sz="28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正态分布两类判别函数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对于两类问题</a:t>
            </a:r>
            <a:r>
              <a:rPr lang="en-US" altLang="zh-CN" smtClean="0"/>
              <a:t>,</a:t>
            </a:r>
            <a:r>
              <a:rPr lang="zh-CN" altLang="en-US" smtClean="0"/>
              <a:t>当类协方差相等时</a:t>
            </a:r>
            <a:r>
              <a:rPr lang="en-US" altLang="zh-CN" smtClean="0"/>
              <a:t>,</a:t>
            </a:r>
            <a:r>
              <a:rPr lang="zh-CN" altLang="en-US" smtClean="0"/>
              <a:t>判别函数有更简单的形式</a:t>
            </a:r>
            <a:r>
              <a:rPr lang="en-US" altLang="zh-CN" smtClean="0"/>
              <a:t>,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   </a:t>
            </a:r>
          </a:p>
          <a:p>
            <a:pPr eaLnBrk="1" hangingPunct="1">
              <a:buFontTx/>
              <a:buNone/>
            </a:pPr>
            <a:r>
              <a:rPr lang="en-US" altLang="zh-CN" smtClean="0"/>
              <a:t>    </a:t>
            </a:r>
            <a:r>
              <a:rPr lang="zh-CN" altLang="en-US" smtClean="0"/>
              <a:t>如果                     </a:t>
            </a:r>
            <a:r>
              <a:rPr lang="en-US" altLang="zh-CN" smtClean="0"/>
              <a:t>, </a:t>
            </a:r>
            <a:r>
              <a:rPr lang="zh-CN" altLang="en-US" smtClean="0"/>
              <a:t>将样本归入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baseline="-25000" smtClean="0">
                <a:sym typeface="Symbol" pitchFamily="18" charset="2"/>
              </a:rPr>
              <a:t>1</a:t>
            </a:r>
            <a:r>
              <a:rPr lang="en-US" altLang="zh-CN" smtClean="0"/>
              <a:t>;</a:t>
            </a:r>
            <a:r>
              <a:rPr lang="zh-CN" altLang="en-US" smtClean="0"/>
              <a:t>否则归入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baseline="-25000" smtClean="0">
                <a:sym typeface="Symbol" pitchFamily="18" charset="2"/>
              </a:rPr>
              <a:t>2</a:t>
            </a:r>
            <a:r>
              <a:rPr lang="en-US" altLang="zh-CN" smtClean="0"/>
              <a:t>, </a:t>
            </a:r>
            <a:r>
              <a:rPr lang="zh-CN" altLang="en-US" smtClean="0"/>
              <a:t>其中</a:t>
            </a:r>
          </a:p>
        </p:txBody>
      </p:sp>
      <p:graphicFrame>
        <p:nvGraphicFramePr>
          <p:cNvPr id="15362" name="Object 7"/>
          <p:cNvGraphicFramePr>
            <a:graphicFrameLocks noChangeAspect="1"/>
          </p:cNvGraphicFramePr>
          <p:nvPr/>
        </p:nvGraphicFramePr>
        <p:xfrm>
          <a:off x="2057400" y="3276600"/>
          <a:ext cx="20859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6" name="Formula" r:id="rId4" imgW="1053000" imgH="234000" progId="Equation.Ribbit">
                  <p:embed/>
                </p:oleObj>
              </mc:Choice>
              <mc:Fallback>
                <p:oleObj name="Formula" r:id="rId4" imgW="1053000" imgH="23400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276600"/>
                        <a:ext cx="208597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9"/>
          <p:cNvGraphicFramePr>
            <a:graphicFrameLocks noChangeAspect="1"/>
          </p:cNvGraphicFramePr>
          <p:nvPr/>
        </p:nvGraphicFramePr>
        <p:xfrm>
          <a:off x="2133600" y="4648200"/>
          <a:ext cx="4846638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7" name="Formula" r:id="rId6" imgW="2444760" imgH="630000" progId="Equation.Ribbit">
                  <p:embed/>
                </p:oleObj>
              </mc:Choice>
              <mc:Fallback>
                <p:oleObj name="Formula" r:id="rId6" imgW="2444760" imgH="63000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648200"/>
                        <a:ext cx="4846638" cy="1249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判别分析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最初由 </a:t>
            </a:r>
            <a:r>
              <a:rPr lang="en-US" altLang="zh-CN" smtClean="0"/>
              <a:t>R.A. Fisher</a:t>
            </a:r>
            <a:r>
              <a:rPr lang="zh-CN" altLang="en-US" smtClean="0"/>
              <a:t>提出</a:t>
            </a:r>
            <a:r>
              <a:rPr lang="en-US" altLang="zh-CN" smtClean="0"/>
              <a:t>.</a:t>
            </a:r>
          </a:p>
          <a:p>
            <a:pPr eaLnBrk="1" hangingPunct="1"/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pic>
        <p:nvPicPr>
          <p:cNvPr id="32772" name="Picture 4" descr="fisher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2514600"/>
            <a:ext cx="25257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Fisher</a:t>
            </a:r>
            <a:r>
              <a:rPr lang="zh-CN" altLang="en-US" smtClean="0"/>
              <a:t>判别分析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 smtClean="0"/>
              <a:t>寻找一个投影方向，使得在该方向上</a:t>
            </a:r>
            <a:endParaRPr lang="en-US" smtClean="0"/>
          </a:p>
          <a:p>
            <a:pPr eaLnBrk="1" hangingPunct="1">
              <a:buFontTx/>
              <a:buChar char="-"/>
            </a:pPr>
            <a:r>
              <a:rPr lang="zh-CN" altLang="en-US" smtClean="0"/>
              <a:t>极小化组内距离。</a:t>
            </a:r>
          </a:p>
          <a:p>
            <a:pPr eaLnBrk="1" hangingPunct="1">
              <a:buFontTx/>
              <a:buChar char="-"/>
            </a:pPr>
            <a:r>
              <a:rPr lang="zh-CN" altLang="en-US" smtClean="0"/>
              <a:t>极大化组间距离。</a:t>
            </a:r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r>
              <a:rPr lang="en-US" smtClean="0">
                <a:sym typeface="Wingdings" pitchFamily="2" charset="2"/>
              </a:rPr>
              <a:t> </a:t>
            </a:r>
            <a:r>
              <a:rPr lang="zh-CN" altLang="en-US" smtClean="0">
                <a:sym typeface="Wingdings" pitchFamily="2" charset="2"/>
              </a:rPr>
              <a:t>基本的目标在于提取最有效的分类特征</a:t>
            </a:r>
            <a:endParaRPr lang="zh-CN" alt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Fisher</a:t>
            </a:r>
            <a:r>
              <a:rPr lang="zh-CN" altLang="en-US" smtClean="0"/>
              <a:t>判别分析：分散矩阵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组间距</a:t>
            </a:r>
          </a:p>
          <a:p>
            <a:pPr eaLnBrk="1" hangingPunct="1">
              <a:buFontTx/>
              <a:buNone/>
            </a:pPr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组内距</a:t>
            </a:r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graphicFrame>
        <p:nvGraphicFramePr>
          <p:cNvPr id="16386" name="Object 8"/>
          <p:cNvGraphicFramePr>
            <a:graphicFrameLocks noChangeAspect="1"/>
          </p:cNvGraphicFramePr>
          <p:nvPr/>
        </p:nvGraphicFramePr>
        <p:xfrm>
          <a:off x="2667000" y="2362200"/>
          <a:ext cx="379571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0" name="Formula" r:id="rId4" imgW="1915200" imgH="462600" progId="Equation.Ribbit">
                  <p:embed/>
                </p:oleObj>
              </mc:Choice>
              <mc:Fallback>
                <p:oleObj name="Formula" r:id="rId4" imgW="1915200" imgH="46260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362200"/>
                        <a:ext cx="3795713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9"/>
          <p:cNvGraphicFramePr>
            <a:graphicFrameLocks noChangeAspect="1"/>
          </p:cNvGraphicFramePr>
          <p:nvPr/>
        </p:nvGraphicFramePr>
        <p:xfrm>
          <a:off x="3276600" y="4419600"/>
          <a:ext cx="1912938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1" name="Formula" r:id="rId6" imgW="965520" imgH="462600" progId="Equation.Ribbit">
                  <p:embed/>
                </p:oleObj>
              </mc:Choice>
              <mc:Fallback>
                <p:oleObj name="Formula" r:id="rId6" imgW="965520" imgH="46260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419600"/>
                        <a:ext cx="1912938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投影方向上的分散矩阵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投影变换</a:t>
            </a:r>
            <a:r>
              <a:rPr lang="en-US" altLang="zh-CN" smtClean="0"/>
              <a:t>u=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</a:t>
            </a:r>
            <a:r>
              <a:rPr lang="en-US" altLang="zh-CN" baseline="30000" smtClean="0">
                <a:sym typeface="Symbol" pitchFamily="18" charset="2"/>
              </a:rPr>
              <a:t>T</a:t>
            </a:r>
            <a:r>
              <a:rPr lang="en-US" altLang="zh-CN" smtClean="0"/>
              <a:t>x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投影后组间距</a:t>
            </a:r>
            <a:r>
              <a:rPr lang="en-US" altLang="zh-CN" smtClean="0"/>
              <a:t>S</a:t>
            </a:r>
            <a:r>
              <a:rPr lang="en-US" altLang="zh-CN" baseline="-25000" smtClean="0"/>
              <a:t>B</a:t>
            </a:r>
            <a:r>
              <a:rPr lang="en-US" altLang="zh-CN" smtClean="0"/>
              <a:t>(u)=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</a:t>
            </a:r>
            <a:r>
              <a:rPr lang="en-US" altLang="zh-CN" baseline="30000" smtClean="0">
                <a:sym typeface="Symbol" pitchFamily="18" charset="2"/>
              </a:rPr>
              <a:t>T</a:t>
            </a:r>
            <a:r>
              <a:rPr lang="en-US" altLang="zh-CN" smtClean="0"/>
              <a:t>S</a:t>
            </a:r>
            <a:r>
              <a:rPr lang="en-US" altLang="zh-CN" baseline="-25000" smtClean="0"/>
              <a:t>B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</a:t>
            </a:r>
            <a:r>
              <a:rPr lang="en-US" altLang="zh-CN" smtClean="0"/>
              <a:t>.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投影后组内距</a:t>
            </a:r>
            <a:r>
              <a:rPr lang="en-US" altLang="zh-CN" smtClean="0"/>
              <a:t>S</a:t>
            </a:r>
            <a:r>
              <a:rPr lang="en-US" altLang="zh-CN" baseline="-25000" smtClean="0">
                <a:latin typeface="宋体" charset="-122"/>
              </a:rPr>
              <a:t>W</a:t>
            </a:r>
            <a:r>
              <a:rPr lang="en-US" altLang="zh-CN" smtClean="0"/>
              <a:t>(u)=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</a:t>
            </a:r>
            <a:r>
              <a:rPr lang="en-US" altLang="zh-CN" baseline="30000" smtClean="0">
                <a:latin typeface="宋体" charset="-122"/>
                <a:sym typeface="Symbol" pitchFamily="18" charset="2"/>
              </a:rPr>
              <a:t>T</a:t>
            </a:r>
            <a:r>
              <a:rPr lang="en-US" altLang="zh-CN" smtClean="0"/>
              <a:t>S</a:t>
            </a:r>
            <a:r>
              <a:rPr lang="en-US" altLang="zh-CN" baseline="-25000" smtClean="0">
                <a:latin typeface="宋体" charset="-122"/>
              </a:rPr>
              <a:t>W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</a:t>
            </a:r>
            <a:r>
              <a:rPr lang="en-US" altLang="zh-CN" smtClean="0"/>
              <a:t>.</a:t>
            </a: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Fisher</a:t>
            </a:r>
            <a:r>
              <a:rPr lang="zh-CN" altLang="en-US" smtClean="0"/>
              <a:t>判别分析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Fisher</a:t>
            </a:r>
            <a:r>
              <a:rPr lang="zh-CN" altLang="en-US" smtClean="0"/>
              <a:t>准则：投影后的组间距和组内距比值最大，</a:t>
            </a:r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17410" name="Object 7"/>
          <p:cNvGraphicFramePr>
            <a:graphicFrameLocks noChangeAspect="1"/>
          </p:cNvGraphicFramePr>
          <p:nvPr/>
        </p:nvGraphicFramePr>
        <p:xfrm>
          <a:off x="3416300" y="2976563"/>
          <a:ext cx="216058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4" name="Formula" r:id="rId4" imgW="1091160" imgH="378720" progId="Equation.Ribbit">
                  <p:embed/>
                </p:oleObj>
              </mc:Choice>
              <mc:Fallback>
                <p:oleObj name="Formula" r:id="rId4" imgW="1091160" imgH="37872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00" y="2976563"/>
                        <a:ext cx="2160588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8"/>
          <p:cNvGraphicFramePr>
            <a:graphicFrameLocks noChangeAspect="1"/>
          </p:cNvGraphicFramePr>
          <p:nvPr/>
        </p:nvGraphicFramePr>
        <p:xfrm>
          <a:off x="3429000" y="4419600"/>
          <a:ext cx="24114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5" name="Formula" r:id="rId6" imgW="1215720" imgH="254160" progId="Equation.Ribbit">
                  <p:embed/>
                </p:oleObj>
              </mc:Choice>
              <mc:Fallback>
                <p:oleObj name="Formula" r:id="rId6" imgW="1215720" imgH="25416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419600"/>
                        <a:ext cx="2411413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投影方向求解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为保证唯一性，可以要求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满足，</a:t>
            </a:r>
          </a:p>
          <a:p>
            <a:pPr eaLnBrk="1" hangingPunct="1"/>
            <a:endParaRPr lang="zh-CN" altLang="en-US" smtClean="0">
              <a:latin typeface="Symbol" pitchFamily="18" charset="2"/>
              <a:sym typeface="Symbol" pitchFamily="18" charset="2"/>
            </a:endParaRPr>
          </a:p>
          <a:p>
            <a:pPr eaLnBrk="1" hangingPunct="1"/>
            <a:endParaRPr lang="zh-CN" altLang="en-US" smtClean="0">
              <a:latin typeface="宋体" charset="-122"/>
              <a:sym typeface="Symbol" pitchFamily="18" charset="2"/>
            </a:endParaRPr>
          </a:p>
          <a:p>
            <a:pPr eaLnBrk="1" hangingPunct="1"/>
            <a:r>
              <a:rPr lang="zh-CN" altLang="en-US" smtClean="0">
                <a:latin typeface="宋体" charset="-122"/>
                <a:sym typeface="Symbol" pitchFamily="18" charset="2"/>
              </a:rPr>
              <a:t>采用</a:t>
            </a:r>
            <a:r>
              <a:rPr lang="en-US" altLang="zh-CN" smtClean="0">
                <a:latin typeface="宋体" charset="-122"/>
                <a:sym typeface="Symbol" pitchFamily="18" charset="2"/>
              </a:rPr>
              <a:t>Lagrange</a:t>
            </a:r>
            <a:r>
              <a:rPr lang="zh-CN" altLang="en-US" smtClean="0">
                <a:latin typeface="宋体" charset="-122"/>
                <a:sym typeface="Symbol" pitchFamily="18" charset="2"/>
              </a:rPr>
              <a:t>乘子法</a:t>
            </a:r>
            <a:r>
              <a:rPr lang="en-US" altLang="zh-CN" smtClean="0">
                <a:latin typeface="宋体" charset="-122"/>
                <a:sym typeface="Symbol" pitchFamily="18" charset="2"/>
              </a:rPr>
              <a:t>,</a:t>
            </a:r>
            <a:r>
              <a:rPr lang="zh-CN" altLang="en-US" smtClean="0">
                <a:latin typeface="宋体" charset="-122"/>
                <a:sym typeface="Symbol" pitchFamily="18" charset="2"/>
              </a:rPr>
              <a:t>变为下面的函数的优化问题</a:t>
            </a:r>
          </a:p>
          <a:p>
            <a:pPr eaLnBrk="1" hangingPunct="1">
              <a:buFontTx/>
              <a:buNone/>
            </a:pPr>
            <a:endParaRPr lang="zh-CN" altLang="en-US" smtClean="0">
              <a:latin typeface="宋体" charset="-122"/>
              <a:sym typeface="Symbol" pitchFamily="18" charset="2"/>
            </a:endParaRPr>
          </a:p>
          <a:p>
            <a:pPr eaLnBrk="1" hangingPunct="1">
              <a:buFontTx/>
              <a:buNone/>
            </a:pPr>
            <a:endParaRPr lang="en-US" altLang="zh-CN" smtClean="0"/>
          </a:p>
        </p:txBody>
      </p:sp>
      <p:graphicFrame>
        <p:nvGraphicFramePr>
          <p:cNvPr id="18434" name="Object 7"/>
          <p:cNvGraphicFramePr>
            <a:graphicFrameLocks noChangeAspect="1"/>
          </p:cNvGraphicFramePr>
          <p:nvPr/>
        </p:nvGraphicFramePr>
        <p:xfrm>
          <a:off x="3581400" y="2590800"/>
          <a:ext cx="15033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8" name="Formula" r:id="rId4" imgW="758520" imgH="181800" progId="Equation.Ribbit">
                  <p:embed/>
                </p:oleObj>
              </mc:Choice>
              <mc:Fallback>
                <p:oleObj name="Formula" r:id="rId4" imgW="758520" imgH="18180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590800"/>
                        <a:ext cx="1503363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8"/>
          <p:cNvGraphicFramePr>
            <a:graphicFrameLocks noChangeAspect="1"/>
          </p:cNvGraphicFramePr>
          <p:nvPr/>
        </p:nvGraphicFramePr>
        <p:xfrm>
          <a:off x="2438400" y="4648200"/>
          <a:ext cx="446246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9" name="Formula" r:id="rId6" imgW="2251800" imgH="194400" progId="Equation.Ribbit">
                  <p:embed/>
                </p:oleObj>
              </mc:Choice>
              <mc:Fallback>
                <p:oleObj name="Formula" r:id="rId6" imgW="2251800" imgH="19440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648200"/>
                        <a:ext cx="4462463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投影方向求解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目标函数对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</a:t>
            </a:r>
            <a:r>
              <a:rPr lang="en-US" altLang="zh-CN" smtClean="0"/>
              <a:t>, 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</a:t>
            </a:r>
            <a:r>
              <a:rPr lang="zh-CN" altLang="en-US" smtClean="0"/>
              <a:t>微分</a:t>
            </a:r>
            <a:r>
              <a:rPr lang="en-US" altLang="zh-CN" smtClean="0"/>
              <a:t>,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得方程</a:t>
            </a:r>
          </a:p>
        </p:txBody>
      </p:sp>
      <p:graphicFrame>
        <p:nvGraphicFramePr>
          <p:cNvPr id="19458" name="Object 6"/>
          <p:cNvGraphicFramePr>
            <a:graphicFrameLocks noChangeAspect="1"/>
          </p:cNvGraphicFramePr>
          <p:nvPr/>
        </p:nvGraphicFramePr>
        <p:xfrm>
          <a:off x="2895600" y="2514600"/>
          <a:ext cx="325120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2" name="Formula" r:id="rId4" imgW="1639800" imgH="708840" progId="Equation.Ribbit">
                  <p:embed/>
                </p:oleObj>
              </mc:Choice>
              <mc:Fallback>
                <p:oleObj name="Formula" r:id="rId4" imgW="1639800" imgH="70884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514600"/>
                        <a:ext cx="3251200" cy="140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7"/>
          <p:cNvGraphicFramePr>
            <a:graphicFrameLocks noChangeAspect="1"/>
          </p:cNvGraphicFramePr>
          <p:nvPr/>
        </p:nvGraphicFramePr>
        <p:xfrm>
          <a:off x="3429000" y="4800600"/>
          <a:ext cx="17367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3" name="Formula" r:id="rId6" imgW="876600" imgH="390240" progId="Equation.Ribbit">
                  <p:embed/>
                </p:oleObj>
              </mc:Choice>
              <mc:Fallback>
                <p:oleObj name="Formula" r:id="rId6" imgW="876600" imgH="39024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800600"/>
                        <a:ext cx="1736725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投影方向求解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求解特征值问题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en-US" altLang="zh-CN" smtClean="0"/>
              <a:t>S</a:t>
            </a:r>
            <a:r>
              <a:rPr lang="en-US" altLang="zh-CN" baseline="-25000" smtClean="0"/>
              <a:t>B</a:t>
            </a:r>
            <a:r>
              <a:rPr lang="zh-CN" altLang="en-US" smtClean="0"/>
              <a:t>的秩最大为</a:t>
            </a:r>
            <a:r>
              <a:rPr lang="en-US" altLang="zh-CN" smtClean="0"/>
              <a:t>K-1</a:t>
            </a:r>
            <a:r>
              <a:rPr lang="zh-CN" altLang="en-US" smtClean="0"/>
              <a:t>，可以最多提取</a:t>
            </a:r>
            <a:r>
              <a:rPr lang="en-US" altLang="zh-CN" smtClean="0"/>
              <a:t>K-1</a:t>
            </a:r>
            <a:r>
              <a:rPr lang="zh-CN" altLang="en-US" smtClean="0"/>
              <a:t>个特征向量。</a:t>
            </a:r>
          </a:p>
        </p:txBody>
      </p:sp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3505200" y="2590800"/>
          <a:ext cx="17907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2" name="Formula" r:id="rId4" imgW="903240" imgH="194400" progId="Equation.Ribbit">
                  <p:embed/>
                </p:oleObj>
              </mc:Choice>
              <mc:Fallback>
                <p:oleObj name="Formula" r:id="rId4" imgW="903240" imgH="19440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590800"/>
                        <a:ext cx="1790700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两类问题的</a:t>
            </a:r>
            <a:r>
              <a:rPr lang="en-US" altLang="zh-CN" smtClean="0"/>
              <a:t>Fisher</a:t>
            </a:r>
            <a:r>
              <a:rPr lang="zh-CN" altLang="en-US" smtClean="0"/>
              <a:t>判别分析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两类时的</a:t>
            </a:r>
            <a:r>
              <a:rPr lang="en-US" altLang="zh-CN" smtClean="0"/>
              <a:t>Fisher</a:t>
            </a:r>
            <a:r>
              <a:rPr lang="zh-CN" altLang="en-US" smtClean="0"/>
              <a:t>准则</a:t>
            </a:r>
            <a:r>
              <a:rPr lang="en-US" altLang="zh-CN" smtClean="0"/>
              <a:t>,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对</a:t>
            </a:r>
            <a:r>
              <a:rPr lang="en-US" altLang="zh-CN" smtClean="0"/>
              <a:t>J</a:t>
            </a:r>
            <a:r>
              <a:rPr lang="en-US" altLang="zh-CN" baseline="-25000" smtClean="0"/>
              <a:t>F</a:t>
            </a:r>
            <a:r>
              <a:rPr lang="en-US" altLang="zh-CN" smtClean="0"/>
              <a:t>(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</a:t>
            </a:r>
            <a:r>
              <a:rPr lang="en-US" altLang="zh-CN" smtClean="0"/>
              <a:t>)</a:t>
            </a:r>
            <a:r>
              <a:rPr lang="zh-CN" altLang="en-US" smtClean="0"/>
              <a:t>微分得</a:t>
            </a:r>
            <a:r>
              <a:rPr lang="en-US" altLang="zh-CN" smtClean="0"/>
              <a:t>,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得</a:t>
            </a:r>
          </a:p>
        </p:txBody>
      </p:sp>
      <p:graphicFrame>
        <p:nvGraphicFramePr>
          <p:cNvPr id="21506" name="Object 11"/>
          <p:cNvGraphicFramePr>
            <a:graphicFrameLocks noChangeAspect="1"/>
          </p:cNvGraphicFramePr>
          <p:nvPr/>
        </p:nvGraphicFramePr>
        <p:xfrm>
          <a:off x="2895600" y="2362200"/>
          <a:ext cx="302418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4" name="Formula" r:id="rId4" imgW="1525320" imgH="378720" progId="Equation.Ribbit">
                  <p:embed/>
                </p:oleObj>
              </mc:Choice>
              <mc:Fallback>
                <p:oleObj name="Formula" r:id="rId4" imgW="1525320" imgH="378720" progId="Equation.Ribbit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362200"/>
                        <a:ext cx="3024188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12"/>
          <p:cNvGraphicFramePr>
            <a:graphicFrameLocks noChangeAspect="1"/>
          </p:cNvGraphicFramePr>
          <p:nvPr/>
        </p:nvGraphicFramePr>
        <p:xfrm>
          <a:off x="1371600" y="4191000"/>
          <a:ext cx="6553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5" name="Formula" r:id="rId6" imgW="3305880" imgH="390240" progId="Equation.Ribbit">
                  <p:embed/>
                </p:oleObj>
              </mc:Choice>
              <mc:Fallback>
                <p:oleObj name="Formula" r:id="rId6" imgW="3305880" imgH="390240" progId="Equation.Ribbit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91000"/>
                        <a:ext cx="65532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3"/>
          <p:cNvGraphicFramePr>
            <a:graphicFrameLocks noChangeAspect="1"/>
          </p:cNvGraphicFramePr>
          <p:nvPr/>
        </p:nvGraphicFramePr>
        <p:xfrm>
          <a:off x="3581400" y="5715000"/>
          <a:ext cx="22447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6" name="Formula" r:id="rId8" imgW="1131840" imgH="194400" progId="Equation.Ribbit">
                  <p:embed/>
                </p:oleObj>
              </mc:Choice>
              <mc:Fallback>
                <p:oleObj name="Formula" r:id="rId8" imgW="1131840" imgH="194400" progId="Equation.Ribbit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715000"/>
                        <a:ext cx="22447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62" name="Group 2"/>
          <p:cNvGraphicFramePr>
            <a:graphicFrameLocks noGrp="1"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406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5770" name="Text Box 10"/>
          <p:cNvSpPr txBox="1">
            <a:spLocks noChangeArrowheads="1"/>
          </p:cNvSpPr>
          <p:nvPr/>
        </p:nvSpPr>
        <p:spPr bwMode="auto">
          <a:xfrm>
            <a:off x="1524000" y="914400"/>
            <a:ext cx="1325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Sample 1</a:t>
            </a:r>
          </a:p>
        </p:txBody>
      </p:sp>
      <p:sp>
        <p:nvSpPr>
          <p:cNvPr id="245771" name="Text Box 11"/>
          <p:cNvSpPr txBox="1">
            <a:spLocks noChangeArrowheads="1"/>
          </p:cNvSpPr>
          <p:nvPr/>
        </p:nvSpPr>
        <p:spPr bwMode="auto">
          <a:xfrm>
            <a:off x="6248400" y="914400"/>
            <a:ext cx="1325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Sample n</a:t>
            </a:r>
          </a:p>
        </p:txBody>
      </p:sp>
      <p:sp>
        <p:nvSpPr>
          <p:cNvPr id="245772" name="Text Box 12"/>
          <p:cNvSpPr txBox="1">
            <a:spLocks noChangeArrowheads="1"/>
          </p:cNvSpPr>
          <p:nvPr/>
        </p:nvSpPr>
        <p:spPr bwMode="auto">
          <a:xfrm>
            <a:off x="3984625" y="838200"/>
            <a:ext cx="1174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. . . . . . .</a:t>
            </a:r>
          </a:p>
        </p:txBody>
      </p:sp>
      <p:sp>
        <p:nvSpPr>
          <p:cNvPr id="245773" name="Text Box 13"/>
          <p:cNvSpPr txBox="1">
            <a:spLocks noChangeArrowheads="1"/>
          </p:cNvSpPr>
          <p:nvPr/>
        </p:nvSpPr>
        <p:spPr bwMode="auto">
          <a:xfrm>
            <a:off x="381000" y="1447800"/>
            <a:ext cx="1055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Gene 1</a:t>
            </a:r>
          </a:p>
        </p:txBody>
      </p:sp>
      <p:sp>
        <p:nvSpPr>
          <p:cNvPr id="245774" name="Rectangle 14"/>
          <p:cNvSpPr>
            <a:spLocks noChangeArrowheads="1"/>
          </p:cNvSpPr>
          <p:nvPr/>
        </p:nvSpPr>
        <p:spPr bwMode="auto">
          <a:xfrm rot="16200000">
            <a:off x="228600" y="3200400"/>
            <a:ext cx="1174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. . . . . . .</a:t>
            </a:r>
          </a:p>
        </p:txBody>
      </p:sp>
      <p:sp>
        <p:nvSpPr>
          <p:cNvPr id="245775" name="Text Box 15"/>
          <p:cNvSpPr txBox="1">
            <a:spLocks noChangeArrowheads="1"/>
          </p:cNvSpPr>
          <p:nvPr/>
        </p:nvSpPr>
        <p:spPr bwMode="auto">
          <a:xfrm>
            <a:off x="441325" y="4918075"/>
            <a:ext cx="1055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Gene p</a:t>
            </a:r>
          </a:p>
        </p:txBody>
      </p:sp>
      <p:sp>
        <p:nvSpPr>
          <p:cNvPr id="245776" name="Text Box 16"/>
          <p:cNvSpPr txBox="1">
            <a:spLocks noChangeArrowheads="1"/>
          </p:cNvSpPr>
          <p:nvPr/>
        </p:nvSpPr>
        <p:spPr bwMode="auto">
          <a:xfrm>
            <a:off x="2117725" y="5756275"/>
            <a:ext cx="130195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Class 1</a:t>
            </a:r>
          </a:p>
          <a:p>
            <a:pPr algn="ctr"/>
            <a:r>
              <a:rPr lang="en-US" altLang="zh-CN" sz="2400" dirty="0" smtClean="0">
                <a:ea typeface="宋体" charset="-122"/>
              </a:rPr>
              <a:t>(Normal)</a:t>
            </a:r>
            <a:endParaRPr lang="en-US" altLang="zh-CN" sz="24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45777" name="Text Box 17"/>
          <p:cNvSpPr txBox="1">
            <a:spLocks noChangeArrowheads="1"/>
          </p:cNvSpPr>
          <p:nvPr/>
        </p:nvSpPr>
        <p:spPr bwMode="auto">
          <a:xfrm>
            <a:off x="4953000" y="5715000"/>
            <a:ext cx="117865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Class 2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  <a:ea typeface="宋体" charset="-122"/>
              </a:rPr>
              <a:t>(Tumor)</a:t>
            </a:r>
            <a:endParaRPr lang="en-US" altLang="zh-CN" sz="24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45778" name="Text Box 18"/>
          <p:cNvSpPr txBox="1">
            <a:spLocks noChangeArrowheads="1"/>
          </p:cNvSpPr>
          <p:nvPr/>
        </p:nvSpPr>
        <p:spPr bwMode="auto">
          <a:xfrm>
            <a:off x="2209800" y="304800"/>
            <a:ext cx="5116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Supervised Classification (Two Classes)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两类问题的</a:t>
            </a:r>
            <a:r>
              <a:rPr lang="en-US" altLang="zh-CN" smtClean="0"/>
              <a:t>Fisher</a:t>
            </a:r>
            <a:r>
              <a:rPr lang="zh-CN" altLang="en-US" smtClean="0"/>
              <a:t>判别分析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判别规则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和前面等协方差正态分布</a:t>
            </a:r>
            <a:r>
              <a:rPr lang="en-US" altLang="zh-CN" smtClean="0"/>
              <a:t>Bayes</a:t>
            </a:r>
            <a:r>
              <a:rPr lang="zh-CN" altLang="en-US" smtClean="0"/>
              <a:t>决策形式一样</a:t>
            </a:r>
            <a:r>
              <a:rPr lang="en-US" altLang="zh-CN" smtClean="0"/>
              <a:t>,</a:t>
            </a:r>
            <a:r>
              <a:rPr lang="zh-CN" altLang="en-US" smtClean="0"/>
              <a:t>有时候就取</a:t>
            </a:r>
            <a:r>
              <a:rPr lang="en-US" altLang="zh-CN" smtClean="0"/>
              <a:t>Bayes</a:t>
            </a:r>
            <a:r>
              <a:rPr lang="zh-CN" altLang="en-US" smtClean="0"/>
              <a:t>决策之阈值</a:t>
            </a:r>
          </a:p>
        </p:txBody>
      </p:sp>
      <p:graphicFrame>
        <p:nvGraphicFramePr>
          <p:cNvPr id="22530" name="Object 6"/>
          <p:cNvGraphicFramePr>
            <a:graphicFrameLocks noChangeAspect="1"/>
          </p:cNvGraphicFramePr>
          <p:nvPr/>
        </p:nvGraphicFramePr>
        <p:xfrm>
          <a:off x="2743200" y="2438400"/>
          <a:ext cx="35115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4" name="Formula" r:id="rId4" imgW="1771920" imgH="232560" progId="Equation.Ribbit">
                  <p:embed/>
                </p:oleObj>
              </mc:Choice>
              <mc:Fallback>
                <p:oleObj name="Formula" r:id="rId4" imgW="1771920" imgH="232560" progId="Equation.Ribbi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438400"/>
                        <a:ext cx="3511550" cy="4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7"/>
          <p:cNvGraphicFramePr>
            <a:graphicFrameLocks noChangeAspect="1"/>
          </p:cNvGraphicFramePr>
          <p:nvPr/>
        </p:nvGraphicFramePr>
        <p:xfrm>
          <a:off x="1670050" y="4572000"/>
          <a:ext cx="60356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5" name="Formula" r:id="rId6" imgW="3044520" imgH="383760" progId="Equation.Ribbit">
                  <p:embed/>
                </p:oleObj>
              </mc:Choice>
              <mc:Fallback>
                <p:oleObj name="Formula" r:id="rId6" imgW="3044520" imgH="383760" progId="Equation.Ribbi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4572000"/>
                        <a:ext cx="60356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两类问题的</a:t>
            </a:r>
            <a:r>
              <a:rPr lang="en-US" altLang="zh-CN" smtClean="0"/>
              <a:t>Fisher</a:t>
            </a:r>
            <a:r>
              <a:rPr lang="zh-CN" altLang="en-US" smtClean="0"/>
              <a:t>判别分析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05000" y="1447800"/>
            <a:ext cx="5029200" cy="4867275"/>
            <a:chOff x="1200" y="912"/>
            <a:chExt cx="3168" cy="3066"/>
          </a:xfrm>
        </p:grpSpPr>
        <p:sp>
          <p:nvSpPr>
            <p:cNvPr id="35844" name="Rectangle 4"/>
            <p:cNvSpPr>
              <a:spLocks noChangeArrowheads="1"/>
            </p:cNvSpPr>
            <p:nvPr/>
          </p:nvSpPr>
          <p:spPr bwMode="auto">
            <a:xfrm>
              <a:off x="1680" y="912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>
                  <a:latin typeface="Times New Roman" pitchFamily="18" charset="0"/>
                  <a:cs typeface="Arial" charset="0"/>
                </a:rPr>
                <a:t>B</a:t>
              </a:r>
            </a:p>
          </p:txBody>
        </p:sp>
        <p:sp>
          <p:nvSpPr>
            <p:cNvPr id="35845" name="Line 5"/>
            <p:cNvSpPr>
              <a:spLocks noChangeShapeType="1"/>
            </p:cNvSpPr>
            <p:nvPr/>
          </p:nvSpPr>
          <p:spPr bwMode="auto">
            <a:xfrm>
              <a:off x="1824" y="3408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6" name="Line 6"/>
            <p:cNvSpPr>
              <a:spLocks noChangeShapeType="1"/>
            </p:cNvSpPr>
            <p:nvPr/>
          </p:nvSpPr>
          <p:spPr bwMode="auto">
            <a:xfrm flipV="1">
              <a:off x="1824" y="1152"/>
              <a:ext cx="0" cy="2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7" name="Line 7"/>
            <p:cNvSpPr>
              <a:spLocks noChangeShapeType="1"/>
            </p:cNvSpPr>
            <p:nvPr/>
          </p:nvSpPr>
          <p:spPr bwMode="auto">
            <a:xfrm>
              <a:off x="1824" y="3408"/>
              <a:ext cx="720" cy="192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>
              <a:off x="1200" y="3258"/>
              <a:ext cx="2832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1788" y="3114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50" name="AutoShape 10"/>
            <p:cNvSpPr>
              <a:spLocks noChangeArrowheads="1"/>
            </p:cNvSpPr>
            <p:nvPr/>
          </p:nvSpPr>
          <p:spPr bwMode="auto">
            <a:xfrm>
              <a:off x="2448" y="1248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51" name="Line 11"/>
            <p:cNvSpPr>
              <a:spLocks noChangeShapeType="1"/>
            </p:cNvSpPr>
            <p:nvPr/>
          </p:nvSpPr>
          <p:spPr bwMode="auto">
            <a:xfrm flipH="1">
              <a:off x="1872" y="1296"/>
              <a:ext cx="624" cy="2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2" name="AutoShape 12"/>
            <p:cNvSpPr>
              <a:spLocks noChangeArrowheads="1"/>
            </p:cNvSpPr>
            <p:nvPr/>
          </p:nvSpPr>
          <p:spPr bwMode="auto">
            <a:xfrm>
              <a:off x="3408" y="1968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53" name="AutoShape 13"/>
            <p:cNvSpPr>
              <a:spLocks noChangeArrowheads="1"/>
            </p:cNvSpPr>
            <p:nvPr/>
          </p:nvSpPr>
          <p:spPr bwMode="auto">
            <a:xfrm>
              <a:off x="2400" y="1536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54" name="Rectangle 14"/>
            <p:cNvSpPr>
              <a:spLocks noChangeArrowheads="1"/>
            </p:cNvSpPr>
            <p:nvPr/>
          </p:nvSpPr>
          <p:spPr bwMode="auto">
            <a:xfrm>
              <a:off x="1584" y="960"/>
              <a:ext cx="192" cy="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1200">
                  <a:latin typeface="Times New Roman" pitchFamily="18" charset="0"/>
                  <a:cs typeface="Arial" charset="0"/>
                </a:rPr>
                <a:t>2.0</a:t>
              </a: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r>
                <a:rPr kumimoji="1" lang="en-US" altLang="zh-CN" sz="1200">
                  <a:latin typeface="Times New Roman" pitchFamily="18" charset="0"/>
                  <a:cs typeface="Arial" charset="0"/>
                </a:rPr>
                <a:t>1.5</a:t>
              </a: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r>
                <a:rPr kumimoji="1" lang="en-US" altLang="zh-CN" sz="1200">
                  <a:latin typeface="Times New Roman" pitchFamily="18" charset="0"/>
                  <a:cs typeface="Arial" charset="0"/>
                </a:rPr>
                <a:t>1.0</a:t>
              </a: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endParaRPr kumimoji="1" lang="en-US" altLang="zh-CN" sz="1200">
                <a:latin typeface="Times New Roman" pitchFamily="18" charset="0"/>
                <a:cs typeface="Arial" charset="0"/>
              </a:endParaRPr>
            </a:p>
            <a:p>
              <a:pPr algn="ctr"/>
              <a:r>
                <a:rPr kumimoji="1" lang="en-US" altLang="zh-CN" sz="1200">
                  <a:latin typeface="Times New Roman" pitchFamily="18" charset="0"/>
                  <a:cs typeface="Arial" charset="0"/>
                </a:rPr>
                <a:t>0.5</a:t>
              </a:r>
            </a:p>
          </p:txBody>
        </p:sp>
        <p:sp>
          <p:nvSpPr>
            <p:cNvPr id="35855" name="Rectangle 15"/>
            <p:cNvSpPr>
              <a:spLocks noChangeArrowheads="1"/>
            </p:cNvSpPr>
            <p:nvPr/>
          </p:nvSpPr>
          <p:spPr bwMode="auto">
            <a:xfrm>
              <a:off x="2112" y="3456"/>
              <a:ext cx="20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1200">
                  <a:latin typeface="Times New Roman" pitchFamily="18" charset="0"/>
                  <a:cs typeface="Arial" charset="0"/>
                </a:rPr>
                <a:t>0.5              1.0               1.5               2.0</a:t>
              </a:r>
              <a:r>
                <a:rPr kumimoji="1" lang="en-US" altLang="zh-CN" sz="2400">
                  <a:latin typeface="Times New Roman" pitchFamily="18" charset="0"/>
                  <a:cs typeface="Arial" charset="0"/>
                </a:rPr>
                <a:t> </a:t>
              </a:r>
            </a:p>
          </p:txBody>
        </p:sp>
        <p:sp>
          <p:nvSpPr>
            <p:cNvPr id="35856" name="AutoShape 16"/>
            <p:cNvSpPr>
              <a:spLocks noChangeArrowheads="1"/>
            </p:cNvSpPr>
            <p:nvPr/>
          </p:nvSpPr>
          <p:spPr bwMode="auto">
            <a:xfrm>
              <a:off x="3456" y="2208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57" name="AutoShape 17"/>
            <p:cNvSpPr>
              <a:spLocks noChangeArrowheads="1"/>
            </p:cNvSpPr>
            <p:nvPr/>
          </p:nvSpPr>
          <p:spPr bwMode="auto">
            <a:xfrm>
              <a:off x="3400" y="3056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58" name="AutoShape 18"/>
            <p:cNvSpPr>
              <a:spLocks noChangeArrowheads="1"/>
            </p:cNvSpPr>
            <p:nvPr/>
          </p:nvSpPr>
          <p:spPr bwMode="auto">
            <a:xfrm>
              <a:off x="2376" y="2328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59" name="AutoShape 19"/>
            <p:cNvSpPr>
              <a:spLocks noChangeArrowheads="1"/>
            </p:cNvSpPr>
            <p:nvPr/>
          </p:nvSpPr>
          <p:spPr bwMode="auto">
            <a:xfrm>
              <a:off x="2784" y="2928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60" name="AutoShape 20"/>
            <p:cNvSpPr>
              <a:spLocks noChangeArrowheads="1"/>
            </p:cNvSpPr>
            <p:nvPr/>
          </p:nvSpPr>
          <p:spPr bwMode="auto">
            <a:xfrm>
              <a:off x="3360" y="1488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61" name="AutoShape 21"/>
            <p:cNvSpPr>
              <a:spLocks noChangeArrowheads="1"/>
            </p:cNvSpPr>
            <p:nvPr/>
          </p:nvSpPr>
          <p:spPr bwMode="auto">
            <a:xfrm>
              <a:off x="2784" y="1248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62" name="AutoShape 22"/>
            <p:cNvSpPr>
              <a:spLocks noChangeArrowheads="1"/>
            </p:cNvSpPr>
            <p:nvPr/>
          </p:nvSpPr>
          <p:spPr bwMode="auto">
            <a:xfrm>
              <a:off x="1872" y="1248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63" name="Line 23"/>
            <p:cNvSpPr>
              <a:spLocks noChangeShapeType="1"/>
            </p:cNvSpPr>
            <p:nvPr/>
          </p:nvSpPr>
          <p:spPr bwMode="auto">
            <a:xfrm flipV="1">
              <a:off x="2172" y="1326"/>
              <a:ext cx="648" cy="21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4" name="Rectangle 24"/>
            <p:cNvSpPr>
              <a:spLocks noChangeArrowheads="1"/>
            </p:cNvSpPr>
            <p:nvPr/>
          </p:nvSpPr>
          <p:spPr bwMode="auto">
            <a:xfrm>
              <a:off x="2568" y="3312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solidFill>
                    <a:srgbClr val="CC0000"/>
                  </a:solidFill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65" name="Rectangle 25"/>
            <p:cNvSpPr>
              <a:spLocks noChangeArrowheads="1"/>
            </p:cNvSpPr>
            <p:nvPr/>
          </p:nvSpPr>
          <p:spPr bwMode="auto">
            <a:xfrm>
              <a:off x="1284" y="2982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66" name="Rectangle 26"/>
            <p:cNvSpPr>
              <a:spLocks noChangeArrowheads="1"/>
            </p:cNvSpPr>
            <p:nvPr/>
          </p:nvSpPr>
          <p:spPr bwMode="auto">
            <a:xfrm>
              <a:off x="2760" y="3360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solidFill>
                    <a:srgbClr val="CC0000"/>
                  </a:solidFill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67" name="Rectangle 27"/>
            <p:cNvSpPr>
              <a:spLocks noChangeArrowheads="1"/>
            </p:cNvSpPr>
            <p:nvPr/>
          </p:nvSpPr>
          <p:spPr bwMode="auto">
            <a:xfrm>
              <a:off x="2112" y="3198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solidFill>
                    <a:srgbClr val="CC0000"/>
                  </a:solidFill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68" name="Line 28"/>
            <p:cNvSpPr>
              <a:spLocks noChangeShapeType="1"/>
            </p:cNvSpPr>
            <p:nvPr/>
          </p:nvSpPr>
          <p:spPr bwMode="auto">
            <a:xfrm flipH="1">
              <a:off x="1344" y="1308"/>
              <a:ext cx="560" cy="19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9" name="Line 29"/>
            <p:cNvSpPr>
              <a:spLocks noChangeShapeType="1"/>
            </p:cNvSpPr>
            <p:nvPr/>
          </p:nvSpPr>
          <p:spPr bwMode="auto">
            <a:xfrm flipH="1">
              <a:off x="2832" y="1586"/>
              <a:ext cx="568" cy="208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0" name="AutoShape 30"/>
            <p:cNvSpPr>
              <a:spLocks noChangeArrowheads="1"/>
            </p:cNvSpPr>
            <p:nvPr/>
          </p:nvSpPr>
          <p:spPr bwMode="auto">
            <a:xfrm>
              <a:off x="1968" y="2400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71" name="AutoShape 31"/>
            <p:cNvSpPr>
              <a:spLocks noChangeArrowheads="1"/>
            </p:cNvSpPr>
            <p:nvPr/>
          </p:nvSpPr>
          <p:spPr bwMode="auto">
            <a:xfrm>
              <a:off x="1824" y="2064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72" name="AutoShape 32"/>
            <p:cNvSpPr>
              <a:spLocks noChangeArrowheads="1"/>
            </p:cNvSpPr>
            <p:nvPr/>
          </p:nvSpPr>
          <p:spPr bwMode="auto">
            <a:xfrm>
              <a:off x="1776" y="1872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73" name="Line 33"/>
            <p:cNvSpPr>
              <a:spLocks noChangeShapeType="1"/>
            </p:cNvSpPr>
            <p:nvPr/>
          </p:nvSpPr>
          <p:spPr bwMode="auto">
            <a:xfrm flipV="1">
              <a:off x="1896" y="1632"/>
              <a:ext cx="528" cy="1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4" name="Line 34"/>
            <p:cNvSpPr>
              <a:spLocks noChangeShapeType="1"/>
            </p:cNvSpPr>
            <p:nvPr/>
          </p:nvSpPr>
          <p:spPr bwMode="auto">
            <a:xfrm flipV="1">
              <a:off x="1518" y="2160"/>
              <a:ext cx="336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5" name="Line 35"/>
            <p:cNvSpPr>
              <a:spLocks noChangeShapeType="1"/>
            </p:cNvSpPr>
            <p:nvPr/>
          </p:nvSpPr>
          <p:spPr bwMode="auto">
            <a:xfrm flipV="1">
              <a:off x="1440" y="1944"/>
              <a:ext cx="386" cy="1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6" name="Rectangle 36"/>
            <p:cNvSpPr>
              <a:spLocks noChangeArrowheads="1"/>
            </p:cNvSpPr>
            <p:nvPr/>
          </p:nvSpPr>
          <p:spPr bwMode="auto">
            <a:xfrm>
              <a:off x="1704" y="3018"/>
              <a:ext cx="14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77" name="Rectangle 37"/>
            <p:cNvSpPr>
              <a:spLocks noChangeArrowheads="1"/>
            </p:cNvSpPr>
            <p:nvPr/>
          </p:nvSpPr>
          <p:spPr bwMode="auto">
            <a:xfrm flipH="1">
              <a:off x="1362" y="2988"/>
              <a:ext cx="160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78" name="Line 38"/>
            <p:cNvSpPr>
              <a:spLocks noChangeShapeType="1"/>
            </p:cNvSpPr>
            <p:nvPr/>
          </p:nvSpPr>
          <p:spPr bwMode="auto">
            <a:xfrm flipV="1">
              <a:off x="2640" y="2964"/>
              <a:ext cx="194" cy="63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9" name="Rectangle 39"/>
            <p:cNvSpPr>
              <a:spLocks noChangeArrowheads="1"/>
            </p:cNvSpPr>
            <p:nvPr/>
          </p:nvSpPr>
          <p:spPr bwMode="auto">
            <a:xfrm>
              <a:off x="2022" y="3168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solidFill>
                    <a:srgbClr val="CC0000"/>
                  </a:solidFill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80" name="Rectangle 40"/>
            <p:cNvSpPr>
              <a:spLocks noChangeArrowheads="1"/>
            </p:cNvSpPr>
            <p:nvPr/>
          </p:nvSpPr>
          <p:spPr bwMode="auto">
            <a:xfrm>
              <a:off x="2262" y="3228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solidFill>
                    <a:srgbClr val="CC0000"/>
                  </a:solidFill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81" name="Line 41"/>
            <p:cNvSpPr>
              <a:spLocks noChangeShapeType="1"/>
            </p:cNvSpPr>
            <p:nvPr/>
          </p:nvSpPr>
          <p:spPr bwMode="auto">
            <a:xfrm flipH="1">
              <a:off x="2082" y="2388"/>
              <a:ext cx="336" cy="110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2" name="Line 42"/>
            <p:cNvSpPr>
              <a:spLocks noChangeShapeType="1"/>
            </p:cNvSpPr>
            <p:nvPr/>
          </p:nvSpPr>
          <p:spPr bwMode="auto">
            <a:xfrm flipH="1">
              <a:off x="2328" y="2316"/>
              <a:ext cx="360" cy="122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3" name="AutoShape 43"/>
            <p:cNvSpPr>
              <a:spLocks noChangeArrowheads="1"/>
            </p:cNvSpPr>
            <p:nvPr/>
          </p:nvSpPr>
          <p:spPr bwMode="auto">
            <a:xfrm>
              <a:off x="2640" y="2256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84" name="AutoShape 44"/>
            <p:cNvSpPr>
              <a:spLocks noChangeArrowheads="1"/>
            </p:cNvSpPr>
            <p:nvPr/>
          </p:nvSpPr>
          <p:spPr bwMode="auto">
            <a:xfrm>
              <a:off x="3744" y="1728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2400">
                <a:solidFill>
                  <a:srgbClr val="CC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35885" name="Line 45"/>
            <p:cNvSpPr>
              <a:spLocks noChangeShapeType="1"/>
            </p:cNvSpPr>
            <p:nvPr/>
          </p:nvSpPr>
          <p:spPr bwMode="auto">
            <a:xfrm flipV="1">
              <a:off x="3072" y="2304"/>
              <a:ext cx="408" cy="144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6" name="Rectangle 46"/>
            <p:cNvSpPr>
              <a:spLocks noChangeArrowheads="1"/>
            </p:cNvSpPr>
            <p:nvPr/>
          </p:nvSpPr>
          <p:spPr bwMode="auto">
            <a:xfrm>
              <a:off x="3162" y="3456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solidFill>
                    <a:srgbClr val="CC0000"/>
                  </a:solidFill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87" name="Rectangle 47"/>
            <p:cNvSpPr>
              <a:spLocks noChangeArrowheads="1"/>
            </p:cNvSpPr>
            <p:nvPr/>
          </p:nvSpPr>
          <p:spPr bwMode="auto">
            <a:xfrm>
              <a:off x="3006" y="3420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solidFill>
                    <a:srgbClr val="CC0000"/>
                  </a:solidFill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88" name="Line 48"/>
            <p:cNvSpPr>
              <a:spLocks noChangeShapeType="1"/>
            </p:cNvSpPr>
            <p:nvPr/>
          </p:nvSpPr>
          <p:spPr bwMode="auto">
            <a:xfrm flipV="1">
              <a:off x="3234" y="1768"/>
              <a:ext cx="552" cy="20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9" name="Rectangle 49"/>
            <p:cNvSpPr>
              <a:spLocks noChangeArrowheads="1"/>
            </p:cNvSpPr>
            <p:nvPr/>
          </p:nvSpPr>
          <p:spPr bwMode="auto">
            <a:xfrm>
              <a:off x="2898" y="3396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solidFill>
                    <a:srgbClr val="CC0000"/>
                  </a:solidFill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90" name="Line 50"/>
            <p:cNvSpPr>
              <a:spLocks noChangeShapeType="1"/>
            </p:cNvSpPr>
            <p:nvPr/>
          </p:nvSpPr>
          <p:spPr bwMode="auto">
            <a:xfrm flipV="1">
              <a:off x="2976" y="1984"/>
              <a:ext cx="492" cy="171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91" name="Line 51"/>
            <p:cNvSpPr>
              <a:spLocks noChangeShapeType="1"/>
            </p:cNvSpPr>
            <p:nvPr/>
          </p:nvSpPr>
          <p:spPr bwMode="auto">
            <a:xfrm flipV="1">
              <a:off x="3252" y="3108"/>
              <a:ext cx="192" cy="67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92" name="Rectangle 52"/>
            <p:cNvSpPr>
              <a:spLocks noChangeArrowheads="1"/>
            </p:cNvSpPr>
            <p:nvPr/>
          </p:nvSpPr>
          <p:spPr bwMode="auto">
            <a:xfrm>
              <a:off x="3180" y="3456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solidFill>
                    <a:srgbClr val="CC0000"/>
                  </a:solidFill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93" name="Rectangle 53"/>
            <p:cNvSpPr>
              <a:spLocks noChangeArrowheads="1"/>
            </p:cNvSpPr>
            <p:nvPr/>
          </p:nvSpPr>
          <p:spPr bwMode="auto">
            <a:xfrm>
              <a:off x="1824" y="3126"/>
              <a:ext cx="14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  <p:sp>
          <p:nvSpPr>
            <p:cNvPr id="35894" name="Rectangle 54"/>
            <p:cNvSpPr>
              <a:spLocks noChangeArrowheads="1"/>
            </p:cNvSpPr>
            <p:nvPr/>
          </p:nvSpPr>
          <p:spPr bwMode="auto">
            <a:xfrm>
              <a:off x="4080" y="3264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>
                  <a:latin typeface="Times New Roman" pitchFamily="18" charset="0"/>
                  <a:cs typeface="Arial" charset="0"/>
                </a:rPr>
                <a:t>A</a:t>
              </a:r>
            </a:p>
          </p:txBody>
        </p:sp>
        <p:sp>
          <p:nvSpPr>
            <p:cNvPr id="35895" name="Rectangle 55"/>
            <p:cNvSpPr>
              <a:spLocks noChangeArrowheads="1"/>
            </p:cNvSpPr>
            <p:nvPr/>
          </p:nvSpPr>
          <p:spPr bwMode="auto">
            <a:xfrm>
              <a:off x="2016" y="3600"/>
              <a:ext cx="33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>
                  <a:latin typeface="Times New Roman" pitchFamily="18" charset="0"/>
                  <a:cs typeface="Arial" charset="0"/>
                </a:rPr>
                <a:t>w</a:t>
              </a:r>
            </a:p>
          </p:txBody>
        </p:sp>
        <p:sp>
          <p:nvSpPr>
            <p:cNvPr id="35896" name="Line 56"/>
            <p:cNvSpPr>
              <a:spLocks noChangeShapeType="1"/>
            </p:cNvSpPr>
            <p:nvPr/>
          </p:nvSpPr>
          <p:spPr bwMode="auto">
            <a:xfrm flipV="1">
              <a:off x="1776" y="2448"/>
              <a:ext cx="24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97" name="Rectangle 57"/>
            <p:cNvSpPr>
              <a:spLocks noChangeArrowheads="1"/>
            </p:cNvSpPr>
            <p:nvPr/>
          </p:nvSpPr>
          <p:spPr bwMode="auto">
            <a:xfrm>
              <a:off x="1452" y="2958"/>
              <a:ext cx="14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6000" b="1">
                  <a:latin typeface="Times New Roman" pitchFamily="18" charset="0"/>
                  <a:cs typeface="Arial" charset="0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Find Optimal Hyperplane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773238"/>
            <a:ext cx="7924800" cy="10302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Assumption: samples are linearly separable.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A better generalization is expected from (b).</a:t>
            </a:r>
          </a:p>
        </p:txBody>
      </p:sp>
      <p:graphicFrame>
        <p:nvGraphicFramePr>
          <p:cNvPr id="1026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547813" y="2924175"/>
          <a:ext cx="5715000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4" name="位图图像" r:id="rId4" imgW="4704762" imgH="2600000" progId="PBrush">
                  <p:embed/>
                </p:oleObj>
              </mc:Choice>
              <mc:Fallback>
                <p:oleObj name="位图图像" r:id="rId4" imgW="4704762" imgH="2600000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924175"/>
                        <a:ext cx="5715000" cy="315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Geometric Margin</a:t>
            </a:r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58788" y="1600200"/>
          <a:ext cx="822642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8" name="位图图像" r:id="rId4" imgW="5753903" imgH="3048426" progId="PBrush">
                  <p:embed/>
                </p:oleObj>
              </mc:Choice>
              <mc:Fallback>
                <p:oleObj name="位图图像" r:id="rId4" imgW="5753903" imgH="3048426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600200"/>
                        <a:ext cx="8226425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Maximal Margin Separation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1133475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Find hyperplane with the largest distance to closest samples.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124200"/>
            <a:ext cx="25908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371600" y="4953000"/>
            <a:ext cx="3886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ahoma" pitchFamily="34" charset="0"/>
              </a:rPr>
              <a:t>Support vectors: samples with minimal distance.</a:t>
            </a:r>
          </a:p>
        </p:txBody>
      </p:sp>
      <p:graphicFrame>
        <p:nvGraphicFramePr>
          <p:cNvPr id="3074" name="Object 22"/>
          <p:cNvGraphicFramePr>
            <a:graphicFrameLocks noChangeAspect="1"/>
          </p:cNvGraphicFramePr>
          <p:nvPr/>
        </p:nvGraphicFramePr>
        <p:xfrm>
          <a:off x="1403350" y="2781300"/>
          <a:ext cx="3741738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2" name="Formula" r:id="rId5" imgW="1887480" imgH="776160" progId="Equation.Ribbit">
                  <p:embed/>
                </p:oleObj>
              </mc:Choice>
              <mc:Fallback>
                <p:oleObj name="Formula" r:id="rId5" imgW="1887480" imgH="776160" progId="Equation.Ribbit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781300"/>
                        <a:ext cx="3741738" cy="153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4000" smtClean="0"/>
              <a:t>Lagrange Theory with Inequality Constraints (Kuhn-Tucker)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The primal problem with convex domain </a:t>
            </a:r>
            <a:r>
              <a:rPr lang="en-US" altLang="zh-CN" sz="2800" smtClean="0">
                <a:sym typeface="Symbol" pitchFamily="18" charset="2"/>
              </a:rPr>
              <a:t></a:t>
            </a:r>
            <a:r>
              <a:rPr lang="en-US" altLang="zh-CN" sz="2800" smtClean="0"/>
              <a:t> </a:t>
            </a:r>
            <a:r>
              <a:rPr lang="en-US" altLang="zh-CN" sz="2800" smtClean="0">
                <a:latin typeface="cmsy10" pitchFamily="34" charset="0"/>
              </a:rPr>
              <a:t>2</a:t>
            </a:r>
            <a:r>
              <a:rPr lang="en-US" altLang="zh-CN" sz="2800" smtClean="0"/>
              <a:t> R</a:t>
            </a:r>
            <a:r>
              <a:rPr lang="en-US" altLang="zh-CN" sz="2800" baseline="30000" smtClean="0">
                <a:latin typeface="宋体" charset="-122"/>
              </a:rPr>
              <a:t>n</a:t>
            </a:r>
            <a:r>
              <a:rPr lang="en-US" altLang="zh-CN" sz="2800" smtClean="0"/>
              <a:t> and </a:t>
            </a:r>
            <a:r>
              <a:rPr lang="en-US" altLang="zh-CN" sz="2800" smtClean="0">
                <a:latin typeface="宋体" charset="-122"/>
              </a:rPr>
              <a:t>f</a:t>
            </a:r>
            <a:r>
              <a:rPr lang="en-US" altLang="zh-CN" sz="2800" smtClean="0">
                <a:latin typeface="cmsy10" pitchFamily="34" charset="0"/>
              </a:rPr>
              <a:t>2</a:t>
            </a:r>
            <a:r>
              <a:rPr lang="en-US" altLang="zh-CN" sz="2800" smtClean="0">
                <a:latin typeface="宋体" charset="-122"/>
              </a:rPr>
              <a:t>C</a:t>
            </a:r>
            <a:r>
              <a:rPr lang="en-US" altLang="zh-CN" sz="2800" baseline="30000" smtClean="0">
                <a:latin typeface="宋体" charset="-122"/>
              </a:rPr>
              <a:t>1 </a:t>
            </a:r>
            <a:r>
              <a:rPr lang="en-US" altLang="zh-CN" sz="2800" smtClean="0"/>
              <a:t>convex and g</a:t>
            </a:r>
            <a:r>
              <a:rPr lang="en-US" altLang="zh-CN" sz="2800" baseline="-25000" smtClean="0"/>
              <a:t>i</a:t>
            </a:r>
            <a:r>
              <a:rPr lang="en-US" altLang="zh-CN" sz="2800" smtClean="0"/>
              <a:t>, h</a:t>
            </a:r>
            <a:r>
              <a:rPr lang="en-US" altLang="zh-CN" sz="2800" baseline="-25000" smtClean="0"/>
              <a:t>i</a:t>
            </a:r>
            <a:r>
              <a:rPr lang="en-US" altLang="zh-CN" sz="2800" smtClean="0"/>
              <a:t> affine.</a:t>
            </a:r>
            <a:r>
              <a:rPr lang="en-US" altLang="zh-CN" smtClean="0"/>
              <a:t> 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>
              <a:sym typeface="Symbol" pitchFamily="18" charset="2"/>
            </a:endParaRPr>
          </a:p>
          <a:p>
            <a:pPr eaLnBrk="1" hangingPunct="1"/>
            <a:endParaRPr lang="en-US" altLang="zh-CN" smtClean="0"/>
          </a:p>
        </p:txBody>
      </p:sp>
      <p:sp>
        <p:nvSpPr>
          <p:cNvPr id="4103" name="AutoShape 8"/>
          <p:cNvSpPr>
            <a:spLocks noChangeArrowheads="1"/>
          </p:cNvSpPr>
          <p:nvPr/>
        </p:nvSpPr>
        <p:spPr bwMode="auto">
          <a:xfrm>
            <a:off x="1763713" y="4868863"/>
            <a:ext cx="863600" cy="358775"/>
          </a:xfrm>
          <a:prstGeom prst="leftRightArrow">
            <a:avLst>
              <a:gd name="adj1" fmla="val 50000"/>
              <a:gd name="adj2" fmla="val 4814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98" name="Object 30"/>
          <p:cNvGraphicFramePr>
            <a:graphicFrameLocks noChangeAspect="1"/>
          </p:cNvGraphicFramePr>
          <p:nvPr/>
        </p:nvGraphicFramePr>
        <p:xfrm>
          <a:off x="2051050" y="2698750"/>
          <a:ext cx="4891088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4" name="Formula" r:id="rId4" imgW="2466360" imgH="660600" progId="Equation.Ribbit">
                  <p:embed/>
                </p:oleObj>
              </mc:Choice>
              <mc:Fallback>
                <p:oleObj name="Formula" r:id="rId4" imgW="2466360" imgH="660600" progId="Equation.Ribbit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698750"/>
                        <a:ext cx="4891088" cy="1308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1"/>
          <p:cNvGraphicFramePr>
            <a:graphicFrameLocks noChangeAspect="1"/>
          </p:cNvGraphicFramePr>
          <p:nvPr/>
        </p:nvGraphicFramePr>
        <p:xfrm>
          <a:off x="2987675" y="4437063"/>
          <a:ext cx="26971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5" name="Formula" r:id="rId6" imgW="1360440" imgH="481680" progId="Equation.Ribbit">
                  <p:embed/>
                </p:oleObj>
              </mc:Choice>
              <mc:Fallback>
                <p:oleObj name="Formula" r:id="rId6" imgW="1360440" imgH="481680" progId="Equation.Ribbit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437063"/>
                        <a:ext cx="269716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32"/>
          <p:cNvGraphicFramePr>
            <a:graphicFrameLocks noChangeAspect="1"/>
          </p:cNvGraphicFramePr>
          <p:nvPr/>
        </p:nvGraphicFramePr>
        <p:xfrm>
          <a:off x="1763713" y="5589588"/>
          <a:ext cx="57848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6" name="Formula" r:id="rId8" imgW="2918520" imgH="463680" progId="Equation.Ribbit">
                  <p:embed/>
                </p:oleObj>
              </mc:Choice>
              <mc:Fallback>
                <p:oleObj name="Formula" r:id="rId8" imgW="2918520" imgH="463680" progId="Equation.Ribbit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589588"/>
                        <a:ext cx="5784850" cy="919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4000" smtClean="0"/>
              <a:t>Lagrange theory with inequality constraints (Kuhn-Tucker)</a:t>
            </a:r>
          </a:p>
        </p:txBody>
      </p:sp>
      <p:sp>
        <p:nvSpPr>
          <p:cNvPr id="5124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>
                <a:sym typeface="Symbol" pitchFamily="18" charset="2"/>
              </a:rPr>
              <a:t>i.e. Finding </a:t>
            </a:r>
            <a:r>
              <a:rPr lang="en-US" altLang="zh-CN" baseline="30000" smtClean="0">
                <a:sym typeface="Symbol" pitchFamily="18" charset="2"/>
              </a:rPr>
              <a:t>*</a:t>
            </a:r>
            <a:r>
              <a:rPr lang="en-US" altLang="zh-CN" smtClean="0"/>
              <a:t>, </a:t>
            </a:r>
            <a:r>
              <a:rPr lang="en-US" altLang="zh-CN" smtClean="0">
                <a:sym typeface="Symbol" pitchFamily="18" charset="2"/>
              </a:rPr>
              <a:t></a:t>
            </a:r>
            <a:r>
              <a:rPr lang="en-US" altLang="zh-CN" baseline="30000" smtClean="0">
                <a:latin typeface="宋体" charset="-122"/>
                <a:sym typeface="Symbol" pitchFamily="18" charset="2"/>
              </a:rPr>
              <a:t>*</a:t>
            </a:r>
            <a:r>
              <a:rPr lang="en-US" altLang="zh-CN" smtClean="0"/>
              <a:t> such that </a:t>
            </a:r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2555875" y="2636838"/>
          <a:ext cx="3921125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0" name="Formula" r:id="rId4" imgW="1977480" imgH="1411200" progId="Equation.Ribbit">
                  <p:embed/>
                </p:oleObj>
              </mc:Choice>
              <mc:Fallback>
                <p:oleObj name="Formula" r:id="rId4" imgW="1977480" imgH="1411200" progId="Equation.Ribbit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636838"/>
                        <a:ext cx="3921125" cy="279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Solving the Optimization Problem</a:t>
            </a:r>
          </a:p>
        </p:txBody>
      </p:sp>
      <p:sp>
        <p:nvSpPr>
          <p:cNvPr id="6150" name="Text Box 4"/>
          <p:cNvSpPr txBox="1">
            <a:spLocks noChangeArrowheads="1"/>
          </p:cNvSpPr>
          <p:nvPr/>
        </p:nvSpPr>
        <p:spPr bwMode="auto">
          <a:xfrm>
            <a:off x="971550" y="1700213"/>
            <a:ext cx="7696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>
                <a:latin typeface="Tahoma" pitchFamily="34" charset="0"/>
              </a:rPr>
              <a:t>Lagrangian function</a:t>
            </a:r>
          </a:p>
        </p:txBody>
      </p:sp>
      <p:sp>
        <p:nvSpPr>
          <p:cNvPr id="6151" name="AutoShape 11"/>
          <p:cNvSpPr>
            <a:spLocks noChangeArrowheads="1"/>
          </p:cNvSpPr>
          <p:nvPr/>
        </p:nvSpPr>
        <p:spPr bwMode="auto">
          <a:xfrm>
            <a:off x="1403350" y="5157788"/>
            <a:ext cx="1600200" cy="685800"/>
          </a:xfrm>
          <a:prstGeom prst="rightArrow">
            <a:avLst>
              <a:gd name="adj1" fmla="val 50000"/>
              <a:gd name="adj2" fmla="val 58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2" name="Text Box 12"/>
          <p:cNvSpPr txBox="1">
            <a:spLocks noChangeArrowheads="1"/>
          </p:cNvSpPr>
          <p:nvPr/>
        </p:nvSpPr>
        <p:spPr bwMode="auto">
          <a:xfrm>
            <a:off x="900113" y="3860800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>
              <a:latin typeface="Tahoma" pitchFamily="34" charset="0"/>
            </a:endParaRPr>
          </a:p>
        </p:txBody>
      </p:sp>
      <p:sp>
        <p:nvSpPr>
          <p:cNvPr id="6153" name="Text Box 13"/>
          <p:cNvSpPr txBox="1">
            <a:spLocks noChangeArrowheads="1"/>
          </p:cNvSpPr>
          <p:nvPr/>
        </p:nvSpPr>
        <p:spPr bwMode="auto">
          <a:xfrm>
            <a:off x="1042988" y="3213100"/>
            <a:ext cx="3457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>
                <a:latin typeface="Tahoma" pitchFamily="34" charset="0"/>
              </a:rPr>
              <a:t>Taking derivative</a:t>
            </a:r>
            <a:r>
              <a:rPr kumimoji="1" lang="en-US" altLang="zh-CN" sz="2400">
                <a:latin typeface="Tahoma" pitchFamily="34" charset="0"/>
              </a:rPr>
              <a:t>,</a:t>
            </a:r>
          </a:p>
        </p:txBody>
      </p:sp>
      <p:graphicFrame>
        <p:nvGraphicFramePr>
          <p:cNvPr id="6146" name="Object 33"/>
          <p:cNvGraphicFramePr>
            <a:graphicFrameLocks noChangeAspect="1"/>
          </p:cNvGraphicFramePr>
          <p:nvPr/>
        </p:nvGraphicFramePr>
        <p:xfrm>
          <a:off x="1476375" y="2349500"/>
          <a:ext cx="620236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2" name="Formula" r:id="rId4" imgW="3129480" imgH="462600" progId="Equation.Ribbit">
                  <p:embed/>
                </p:oleObj>
              </mc:Choice>
              <mc:Fallback>
                <p:oleObj name="Formula" r:id="rId4" imgW="3129480" imgH="462600" progId="Equation.Ribbit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349500"/>
                        <a:ext cx="6202363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4"/>
          <p:cNvGraphicFramePr>
            <a:graphicFrameLocks noChangeAspect="1"/>
          </p:cNvGraphicFramePr>
          <p:nvPr/>
        </p:nvGraphicFramePr>
        <p:xfrm>
          <a:off x="2339975" y="3789363"/>
          <a:ext cx="444023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3" name="Formula" r:id="rId6" imgW="2239200" imgH="345600" progId="Equation.Ribbit">
                  <p:embed/>
                </p:oleObj>
              </mc:Choice>
              <mc:Fallback>
                <p:oleObj name="Formula" r:id="rId6" imgW="2239200" imgH="345600" progId="Equation.Ribbit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789363"/>
                        <a:ext cx="4440238" cy="68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35"/>
          <p:cNvGraphicFramePr>
            <a:graphicFrameLocks noChangeAspect="1"/>
          </p:cNvGraphicFramePr>
          <p:nvPr/>
        </p:nvGraphicFramePr>
        <p:xfrm>
          <a:off x="3419475" y="4724400"/>
          <a:ext cx="2149475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4" name="Formula" r:id="rId8" imgW="1083600" imgH="1019880" progId="Equation.Ribbit">
                  <p:embed/>
                </p:oleObj>
              </mc:Choice>
              <mc:Fallback>
                <p:oleObj name="Formula" r:id="rId8" imgW="1083600" imgH="1019880" progId="Equation.Ribbit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724400"/>
                        <a:ext cx="2149475" cy="201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Solving the Optimization Problem</a:t>
            </a:r>
          </a:p>
        </p:txBody>
      </p:sp>
      <p:sp>
        <p:nvSpPr>
          <p:cNvPr id="7172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Substituting the above relations into the Lagrangian function to obtain,</a:t>
            </a:r>
          </a:p>
        </p:txBody>
      </p:sp>
      <p:graphicFrame>
        <p:nvGraphicFramePr>
          <p:cNvPr id="7170" name="Object 14"/>
          <p:cNvGraphicFramePr>
            <a:graphicFrameLocks noChangeAspect="1"/>
          </p:cNvGraphicFramePr>
          <p:nvPr/>
        </p:nvGraphicFramePr>
        <p:xfrm>
          <a:off x="1476375" y="2852738"/>
          <a:ext cx="6202363" cy="297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8" name="Formula" r:id="rId4" imgW="3129480" imgH="1503720" progId="Equation.Ribbit">
                  <p:embed/>
                </p:oleObj>
              </mc:Choice>
              <mc:Fallback>
                <p:oleObj name="Formula" r:id="rId4" imgW="3129480" imgH="1503720" progId="Equation.Ribbit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852738"/>
                        <a:ext cx="6202363" cy="297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Dual Problem</a:t>
            </a:r>
          </a:p>
        </p:txBody>
      </p:sp>
      <p:graphicFrame>
        <p:nvGraphicFramePr>
          <p:cNvPr id="8194" name="Object 20"/>
          <p:cNvGraphicFramePr>
            <a:graphicFrameLocks noChangeAspect="1"/>
          </p:cNvGraphicFramePr>
          <p:nvPr/>
        </p:nvGraphicFramePr>
        <p:xfrm>
          <a:off x="1404938" y="2149475"/>
          <a:ext cx="6183312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2" name="Formula" r:id="rId4" imgW="3119400" imgH="1214280" progId="Equation.Ribbit">
                  <p:embed/>
                </p:oleObj>
              </mc:Choice>
              <mc:Fallback>
                <p:oleObj name="Formula" r:id="rId4" imgW="3119400" imgH="1214280" progId="Equation.Ribbit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2149475"/>
                        <a:ext cx="6183312" cy="2406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>
                <a:latin typeface="Arial" charset="0"/>
              </a:rPr>
              <a:t>Example: Tumor Classification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ct val="65000"/>
              </a:spcAft>
            </a:pPr>
            <a:r>
              <a:rPr lang="en-AU" sz="2800" dirty="0">
                <a:latin typeface="Arial" charset="0"/>
              </a:rPr>
              <a:t>Reliable and precise classification essential for successful cancer treatment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65000"/>
              </a:spcAft>
            </a:pPr>
            <a:r>
              <a:rPr lang="en-AU" sz="2800" dirty="0">
                <a:latin typeface="Arial" charset="0"/>
              </a:rPr>
              <a:t>Current methods for classifying human malignancies rely on a variety of morphological, clinical and molecular variables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65000"/>
              </a:spcAft>
            </a:pPr>
            <a:r>
              <a:rPr lang="en-AU" sz="2800" dirty="0" smtClean="0">
                <a:latin typeface="Arial" charset="0"/>
              </a:rPr>
              <a:t>Characterize </a:t>
            </a:r>
            <a:r>
              <a:rPr lang="en-AU" sz="2800" dirty="0">
                <a:latin typeface="Arial" charset="0"/>
              </a:rPr>
              <a:t>molecular variations among </a:t>
            </a:r>
            <a:r>
              <a:rPr lang="en-AU" sz="2800" dirty="0" err="1">
                <a:latin typeface="Arial" charset="0"/>
              </a:rPr>
              <a:t>tumors</a:t>
            </a:r>
            <a:r>
              <a:rPr lang="en-AU" sz="2800" dirty="0">
                <a:latin typeface="Arial" charset="0"/>
              </a:rPr>
              <a:t> by monitoring gene expression (microarray)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65000"/>
              </a:spcAft>
            </a:pPr>
            <a:r>
              <a:rPr lang="en-AU" sz="2800" dirty="0">
                <a:latin typeface="Arial" charset="0"/>
              </a:rPr>
              <a:t>Hope: that microarrays will lead to more reliable </a:t>
            </a:r>
            <a:r>
              <a:rPr lang="en-AU" sz="2800" dirty="0" err="1">
                <a:latin typeface="Arial" charset="0"/>
              </a:rPr>
              <a:t>tumor</a:t>
            </a:r>
            <a:r>
              <a:rPr lang="en-AU" sz="2800" dirty="0">
                <a:latin typeface="Arial" charset="0"/>
              </a:rPr>
              <a:t> classification (and therefore more appropriate treatments and better outcomes)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The Solutions</a:t>
            </a:r>
          </a:p>
        </p:txBody>
      </p:sp>
      <p:sp>
        <p:nvSpPr>
          <p:cNvPr id="9221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Suppose </a:t>
            </a:r>
            <a:r>
              <a:rPr lang="en-US" altLang="zh-CN" smtClean="0">
                <a:sym typeface="Symbol" pitchFamily="18" charset="2"/>
              </a:rPr>
              <a:t></a:t>
            </a:r>
            <a:r>
              <a:rPr lang="en-US" altLang="zh-CN" baseline="30000" smtClean="0">
                <a:sym typeface="Symbol" pitchFamily="18" charset="2"/>
              </a:rPr>
              <a:t>*</a:t>
            </a:r>
            <a:r>
              <a:rPr lang="en-US" altLang="zh-CN" smtClean="0"/>
              <a:t> is the solution of the dual problem, then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Only those support vectors z</a:t>
            </a:r>
            <a:r>
              <a:rPr lang="en-US" altLang="zh-CN" baseline="-25000" smtClean="0"/>
              <a:t>i</a:t>
            </a:r>
            <a:r>
              <a:rPr lang="en-US" altLang="zh-CN" smtClean="0"/>
              <a:t> have no-zero </a:t>
            </a:r>
            <a:r>
              <a:rPr lang="en-US" altLang="zh-CN" smtClean="0">
                <a:sym typeface="Symbol" pitchFamily="18" charset="2"/>
              </a:rPr>
              <a:t></a:t>
            </a:r>
            <a:r>
              <a:rPr lang="en-US" altLang="zh-CN" baseline="-25000" smtClean="0">
                <a:sym typeface="Symbol" pitchFamily="18" charset="2"/>
              </a:rPr>
              <a:t>i</a:t>
            </a:r>
            <a:r>
              <a:rPr lang="en-US" altLang="zh-CN" baseline="30000" smtClean="0">
                <a:sym typeface="Symbol" pitchFamily="18" charset="2"/>
              </a:rPr>
              <a:t>*</a:t>
            </a:r>
            <a:r>
              <a:rPr lang="en-US" altLang="zh-CN" smtClean="0"/>
              <a:t>, and 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9218" name="Object 27"/>
          <p:cNvGraphicFramePr>
            <a:graphicFrameLocks noChangeAspect="1"/>
          </p:cNvGraphicFramePr>
          <p:nvPr/>
        </p:nvGraphicFramePr>
        <p:xfrm>
          <a:off x="2916238" y="2924175"/>
          <a:ext cx="3162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0" name="Formula" r:id="rId4" imgW="1595160" imgH="179280" progId="Equation.Ribbit">
                  <p:embed/>
                </p:oleObj>
              </mc:Choice>
              <mc:Fallback>
                <p:oleObj name="Formula" r:id="rId4" imgW="1595160" imgH="179280" progId="Equation.Ribbit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924175"/>
                        <a:ext cx="31623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28"/>
          <p:cNvGraphicFramePr>
            <a:graphicFrameLocks noChangeAspect="1"/>
          </p:cNvGraphicFramePr>
          <p:nvPr/>
        </p:nvGraphicFramePr>
        <p:xfrm>
          <a:off x="2627313" y="4437063"/>
          <a:ext cx="4365625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1" name="Formula" r:id="rId6" imgW="2202480" imgH="936000" progId="Equation.Ribbit">
                  <p:embed/>
                </p:oleObj>
              </mc:Choice>
              <mc:Fallback>
                <p:oleObj name="Formula" r:id="rId6" imgW="2202480" imgH="936000" progId="Equation.Ribbit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437063"/>
                        <a:ext cx="4365625" cy="185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Solutions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To classify a new sample z</a:t>
            </a:r>
          </a:p>
        </p:txBody>
      </p:sp>
      <p:graphicFrame>
        <p:nvGraphicFramePr>
          <p:cNvPr id="10242" name="Object 14"/>
          <p:cNvGraphicFramePr>
            <a:graphicFrameLocks noChangeAspect="1"/>
          </p:cNvGraphicFramePr>
          <p:nvPr/>
        </p:nvGraphicFramePr>
        <p:xfrm>
          <a:off x="2349500" y="2655888"/>
          <a:ext cx="4294188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0" name="Formula" r:id="rId4" imgW="2166840" imgH="703800" progId="Equation.Ribbit">
                  <p:embed/>
                </p:oleObj>
              </mc:Choice>
              <mc:Fallback>
                <p:oleObj name="Formula" r:id="rId4" imgW="2166840" imgH="703800" progId="Equation.Ribbit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2655888"/>
                        <a:ext cx="4294188" cy="139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solidFill>
                  <a:schemeClr val="tx1"/>
                </a:solidFill>
              </a:rPr>
              <a:t>Nonseparable Training Samples</a:t>
            </a:r>
            <a:r>
              <a:rPr lang="en-US" altLang="zh-CN" sz="4000" smtClean="0"/>
              <a:t> </a:t>
            </a:r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2179638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For some training samples, there is no separating hyperplance.</a:t>
            </a:r>
          </a:p>
          <a:p>
            <a:pPr eaLnBrk="1" hangingPunct="1"/>
            <a:r>
              <a:rPr lang="en-US" altLang="zh-CN" sz="2800" smtClean="0"/>
              <a:t>Complete separation is suboptimal for many training samples.</a:t>
            </a:r>
          </a:p>
        </p:txBody>
      </p:sp>
      <p:pic>
        <p:nvPicPr>
          <p:cNvPr id="33796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44750" y="3786188"/>
            <a:ext cx="4270375" cy="1820862"/>
          </a:xfrm>
        </p:spPr>
      </p:pic>
      <p:sp>
        <p:nvSpPr>
          <p:cNvPr id="33797" name="AutoShape 6"/>
          <p:cNvSpPr>
            <a:spLocks noChangeArrowheads="1"/>
          </p:cNvSpPr>
          <p:nvPr/>
        </p:nvSpPr>
        <p:spPr bwMode="auto">
          <a:xfrm>
            <a:off x="1547813" y="5949950"/>
            <a:ext cx="504825" cy="485775"/>
          </a:xfrm>
          <a:prstGeom prst="rightArrow">
            <a:avLst>
              <a:gd name="adj1" fmla="val 50000"/>
              <a:gd name="adj2" fmla="val 2598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2124075" y="5734050"/>
            <a:ext cx="62642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latin typeface="Tahoma" pitchFamily="34" charset="0"/>
              </a:rPr>
              <a:t>Minimize trade-off between margin and training error.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Soft-margin Separation</a:t>
            </a:r>
            <a:endParaRPr lang="en-US" altLang="zh-CN" sz="4000" b="1" smtClean="0">
              <a:solidFill>
                <a:schemeClr val="tx1"/>
              </a:solidFill>
            </a:endParaRPr>
          </a:p>
        </p:txBody>
      </p:sp>
      <p:sp>
        <p:nvSpPr>
          <p:cNvPr id="11268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3429000"/>
            <a:ext cx="4537075" cy="2663825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Slack variables </a:t>
            </a:r>
            <a:r>
              <a:rPr lang="en-US" altLang="zh-CN" sz="2400" smtClean="0">
                <a:sym typeface="Symbol" pitchFamily="18" charset="2"/>
              </a:rPr>
              <a:t></a:t>
            </a:r>
            <a:r>
              <a:rPr lang="en-US" altLang="zh-CN" sz="2400" baseline="-25000" smtClean="0">
                <a:sym typeface="Symbol" pitchFamily="18" charset="2"/>
              </a:rPr>
              <a:t>i</a:t>
            </a:r>
            <a:r>
              <a:rPr lang="en-US" altLang="zh-CN" sz="2400" smtClean="0"/>
              <a:t> measures by how much example (z</a:t>
            </a:r>
            <a:r>
              <a:rPr lang="en-US" altLang="zh-CN" sz="2400" baseline="-25000" smtClean="0"/>
              <a:t>i</a:t>
            </a:r>
            <a:r>
              <a:rPr lang="en-US" altLang="zh-CN" sz="2400" smtClean="0"/>
              <a:t>, y</a:t>
            </a:r>
            <a:r>
              <a:rPr lang="en-US" altLang="zh-CN" sz="2400" baseline="-25000" smtClean="0"/>
              <a:t>i</a:t>
            </a:r>
            <a:r>
              <a:rPr lang="en-US" altLang="zh-CN" sz="2400" smtClean="0"/>
              <a:t>)   fails to achieve a target margin.</a:t>
            </a:r>
          </a:p>
          <a:p>
            <a:pPr eaLnBrk="1" hangingPunct="1"/>
            <a:r>
              <a:rPr lang="en-US" altLang="zh-CN" sz="2400" smtClean="0">
                <a:latin typeface="宋体" charset="-122"/>
              </a:rPr>
              <a:t> </a:t>
            </a:r>
            <a:r>
              <a:rPr lang="en-US" altLang="zh-CN" sz="2400" smtClean="0">
                <a:latin typeface="宋体" charset="-122"/>
                <a:sym typeface="Symbol" pitchFamily="18" charset="2"/>
              </a:rPr>
              <a:t></a:t>
            </a:r>
            <a:r>
              <a:rPr lang="en-US" altLang="zh-CN" sz="2400" baseline="-25000" smtClean="0">
                <a:sym typeface="Symbol" pitchFamily="18" charset="2"/>
              </a:rPr>
              <a:t>i</a:t>
            </a:r>
            <a:r>
              <a:rPr lang="en-US" altLang="zh-CN" sz="2400" smtClean="0"/>
              <a:t> is an upper bound on the number of training errors.</a:t>
            </a:r>
          </a:p>
        </p:txBody>
      </p:sp>
      <p:pic>
        <p:nvPicPr>
          <p:cNvPr id="11269" name="Picture 1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219700" y="3500438"/>
            <a:ext cx="2973388" cy="2659062"/>
          </a:xfrm>
        </p:spPr>
      </p:pic>
      <p:sp>
        <p:nvSpPr>
          <p:cNvPr id="11270" name="Text Box 23"/>
          <p:cNvSpPr txBox="1">
            <a:spLocks noChangeArrowheads="1"/>
          </p:cNvSpPr>
          <p:nvPr/>
        </p:nvSpPr>
        <p:spPr bwMode="auto">
          <a:xfrm>
            <a:off x="971550" y="1916113"/>
            <a:ext cx="7777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ahoma" pitchFamily="34" charset="0"/>
              </a:rPr>
              <a:t>By introducing N nonnegative variables </a:t>
            </a:r>
            <a:r>
              <a:rPr kumimoji="1" lang="en-US" altLang="zh-CN" sz="2400">
                <a:latin typeface="Tahoma" pitchFamily="34" charset="0"/>
                <a:sym typeface="Symbol" pitchFamily="18" charset="2"/>
              </a:rPr>
              <a:t></a:t>
            </a:r>
            <a:r>
              <a:rPr kumimoji="1" lang="en-US" altLang="zh-CN" sz="2400" baseline="-25000">
                <a:latin typeface="Tahoma" pitchFamily="34" charset="0"/>
                <a:sym typeface="Symbol" pitchFamily="18" charset="2"/>
              </a:rPr>
              <a:t>1</a:t>
            </a:r>
            <a:r>
              <a:rPr kumimoji="1" lang="en-US" altLang="zh-CN" sz="2400">
                <a:latin typeface="Tahoma" pitchFamily="34" charset="0"/>
              </a:rPr>
              <a:t>,</a:t>
            </a:r>
            <a:r>
              <a:rPr kumimoji="1" lang="en-US" altLang="zh-CN" sz="2400">
                <a:latin typeface="Tahoma" pitchFamily="34" charset="0"/>
                <a:sym typeface="MT Extra" pitchFamily="18" charset="2"/>
              </a:rPr>
              <a:t></a:t>
            </a:r>
            <a:r>
              <a:rPr kumimoji="1" lang="en-US" altLang="zh-CN" sz="2400">
                <a:latin typeface="Tahoma" pitchFamily="34" charset="0"/>
              </a:rPr>
              <a:t>,</a:t>
            </a:r>
            <a:r>
              <a:rPr kumimoji="1" lang="en-US" altLang="zh-CN" sz="2400">
                <a:latin typeface="Tahoma" pitchFamily="34" charset="0"/>
                <a:sym typeface="Symbol" pitchFamily="18" charset="2"/>
              </a:rPr>
              <a:t></a:t>
            </a:r>
            <a:r>
              <a:rPr kumimoji="1" lang="en-US" altLang="zh-CN" sz="2400" baseline="-25000">
                <a:latin typeface="Tahoma" pitchFamily="34" charset="0"/>
                <a:sym typeface="Symbol" pitchFamily="18" charset="2"/>
              </a:rPr>
              <a:t>N</a:t>
            </a:r>
            <a:r>
              <a:rPr kumimoji="1" lang="en-US" altLang="zh-CN" sz="2400">
                <a:latin typeface="Tahoma" pitchFamily="34" charset="0"/>
              </a:rPr>
              <a:t>, such that</a:t>
            </a:r>
          </a:p>
        </p:txBody>
      </p:sp>
      <p:graphicFrame>
        <p:nvGraphicFramePr>
          <p:cNvPr id="11266" name="Object 32"/>
          <p:cNvGraphicFramePr>
            <a:graphicFrameLocks noChangeAspect="1"/>
          </p:cNvGraphicFramePr>
          <p:nvPr/>
        </p:nvGraphicFramePr>
        <p:xfrm>
          <a:off x="1908175" y="2924175"/>
          <a:ext cx="4521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4" name="Formula" r:id="rId5" imgW="2280960" imgH="179280" progId="Equation.Ribbit">
                  <p:embed/>
                </p:oleObj>
              </mc:Choice>
              <mc:Fallback>
                <p:oleObj name="Formula" r:id="rId5" imgW="2280960" imgH="179280" progId="Equation.Ribbit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924175"/>
                        <a:ext cx="45212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Soft-margin Separation</a:t>
            </a:r>
            <a:endParaRPr lang="en-US" altLang="zh-CN" sz="4000" b="1" smtClean="0">
              <a:solidFill>
                <a:schemeClr val="tx1"/>
              </a:solidFill>
            </a:endParaRP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1116013" y="2060575"/>
            <a:ext cx="7416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latin typeface="Tahoma" pitchFamily="34" charset="0"/>
              </a:rPr>
              <a:t>Maximize margin and minimize training error simultaneously (1-norm soft-margin).</a:t>
            </a:r>
          </a:p>
        </p:txBody>
      </p:sp>
      <p:sp>
        <p:nvSpPr>
          <p:cNvPr id="12293" name="Text Box 9"/>
          <p:cNvSpPr txBox="1">
            <a:spLocks noChangeArrowheads="1"/>
          </p:cNvSpPr>
          <p:nvPr/>
        </p:nvSpPr>
        <p:spPr bwMode="auto">
          <a:xfrm>
            <a:off x="1187450" y="5229225"/>
            <a:ext cx="705802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latin typeface="Tahoma" pitchFamily="34" charset="0"/>
              </a:rPr>
              <a:t>C is a parameter that controls trade-off  between margin and training error.</a:t>
            </a:r>
          </a:p>
        </p:txBody>
      </p:sp>
      <p:graphicFrame>
        <p:nvGraphicFramePr>
          <p:cNvPr id="12290" name="Object 26"/>
          <p:cNvGraphicFramePr>
            <a:graphicFrameLocks noChangeAspect="1"/>
          </p:cNvGraphicFramePr>
          <p:nvPr/>
        </p:nvGraphicFramePr>
        <p:xfrm>
          <a:off x="1835150" y="3141663"/>
          <a:ext cx="5576888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8" name="Formula" r:id="rId4" imgW="2813400" imgH="936000" progId="Equation.Ribbit">
                  <p:embed/>
                </p:oleObj>
              </mc:Choice>
              <mc:Fallback>
                <p:oleObj name="Formula" r:id="rId4" imgW="2813400" imgH="936000" progId="Equation.Ribbit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41663"/>
                        <a:ext cx="5576888" cy="185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Soft-margin Separation</a:t>
            </a:r>
          </a:p>
        </p:txBody>
      </p:sp>
      <p:pic>
        <p:nvPicPr>
          <p:cNvPr id="3481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44550" y="2281238"/>
            <a:ext cx="7242175" cy="33258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000" dirty="0" smtClean="0">
                <a:solidFill>
                  <a:schemeClr val="tx1"/>
                </a:solidFill>
              </a:rPr>
              <a:t>Solving the Optimization Problem</a:t>
            </a:r>
          </a:p>
        </p:txBody>
      </p:sp>
      <p:sp>
        <p:nvSpPr>
          <p:cNvPr id="14341" name="AutoShape 5"/>
          <p:cNvSpPr>
            <a:spLocks noChangeArrowheads="1"/>
          </p:cNvSpPr>
          <p:nvPr/>
        </p:nvSpPr>
        <p:spPr bwMode="auto">
          <a:xfrm>
            <a:off x="1187450" y="4724400"/>
            <a:ext cx="976313" cy="558800"/>
          </a:xfrm>
          <a:prstGeom prst="rightArrow">
            <a:avLst>
              <a:gd name="adj1" fmla="val 50000"/>
              <a:gd name="adj2" fmla="val 4367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338" name="Object 20"/>
          <p:cNvGraphicFramePr>
            <a:graphicFrameLocks noChangeAspect="1"/>
          </p:cNvGraphicFramePr>
          <p:nvPr/>
        </p:nvGraphicFramePr>
        <p:xfrm>
          <a:off x="827088" y="2420938"/>
          <a:ext cx="7932737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0" name="Formula" r:id="rId4" imgW="4883400" imgH="875160" progId="Equation.Ribbit">
                  <p:embed/>
                </p:oleObj>
              </mc:Choice>
              <mc:Fallback>
                <p:oleObj name="Formula" r:id="rId4" imgW="4883400" imgH="875160" progId="Equation.Ribbit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420938"/>
                        <a:ext cx="7932737" cy="1420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21"/>
          <p:cNvGraphicFramePr>
            <a:graphicFrameLocks noChangeAspect="1"/>
          </p:cNvGraphicFramePr>
          <p:nvPr/>
        </p:nvGraphicFramePr>
        <p:xfrm>
          <a:off x="2484438" y="4149725"/>
          <a:ext cx="3873500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1" name="Formula" r:id="rId6" imgW="1954800" imgH="1214280" progId="Equation.Ribbit">
                  <p:embed/>
                </p:oleObj>
              </mc:Choice>
              <mc:Fallback>
                <p:oleObj name="Formula" r:id="rId6" imgW="1954800" imgH="1214280" progId="Equation.Ribbit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149725"/>
                        <a:ext cx="3873500" cy="2406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>
                <a:solidFill>
                  <a:schemeClr val="tx1"/>
                </a:solidFill>
              </a:rPr>
              <a:t>Dual Problem</a:t>
            </a:r>
          </a:p>
        </p:txBody>
      </p:sp>
      <p:graphicFrame>
        <p:nvGraphicFramePr>
          <p:cNvPr id="15362" name="Object 15"/>
          <p:cNvGraphicFramePr>
            <a:graphicFrameLocks noChangeAspect="1"/>
          </p:cNvGraphicFramePr>
          <p:nvPr/>
        </p:nvGraphicFramePr>
        <p:xfrm>
          <a:off x="1439863" y="2139950"/>
          <a:ext cx="6111875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0" name="Formula" r:id="rId4" imgW="3082320" imgH="1224360" progId="Equation.Ribbit">
                  <p:embed/>
                </p:oleObj>
              </mc:Choice>
              <mc:Fallback>
                <p:oleObj name="Formula" r:id="rId4" imgW="3082320" imgH="1224360" progId="Equation.Ribbit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2139950"/>
                        <a:ext cx="6111875" cy="242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Nonlinear Problem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2179638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Some tasks have non-linear structure.</a:t>
            </a:r>
          </a:p>
          <a:p>
            <a:pPr eaLnBrk="1" hangingPunct="1"/>
            <a:r>
              <a:rPr lang="en-US" altLang="zh-CN" sz="2400" smtClean="0"/>
              <a:t>No hyperplane is sufficiently accurate.</a:t>
            </a:r>
          </a:p>
          <a:p>
            <a:pPr eaLnBrk="1" hangingPunct="1">
              <a:buFontTx/>
              <a:buNone/>
            </a:pPr>
            <a:endParaRPr lang="en-US" altLang="zh-CN" sz="2400" smtClean="0"/>
          </a:p>
          <a:p>
            <a:pPr eaLnBrk="1" hangingPunct="1">
              <a:buFontTx/>
              <a:buNone/>
            </a:pPr>
            <a:r>
              <a:rPr lang="en-US" altLang="zh-CN" sz="2400" smtClean="0"/>
              <a:t>How can SVMs learn nonlinear classification rules?</a:t>
            </a:r>
          </a:p>
        </p:txBody>
      </p:sp>
      <p:pic>
        <p:nvPicPr>
          <p:cNvPr id="35844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51050" y="4292600"/>
            <a:ext cx="5837238" cy="22304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Extending the Hyperplane</a:t>
            </a:r>
          </a:p>
        </p:txBody>
      </p:sp>
      <p:sp>
        <p:nvSpPr>
          <p:cNvPr id="3686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858125" cy="1155700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Mapping the input samples to feature space  in higher dimension.</a:t>
            </a:r>
          </a:p>
        </p:txBody>
      </p:sp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2484438" y="5589588"/>
            <a:ext cx="5940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ahoma" pitchFamily="34" charset="0"/>
              </a:rPr>
              <a:t>Finding the hyperplance in feature space.</a:t>
            </a:r>
          </a:p>
        </p:txBody>
      </p:sp>
      <p:sp>
        <p:nvSpPr>
          <p:cNvPr id="36869" name="AutoShape 7"/>
          <p:cNvSpPr>
            <a:spLocks noChangeArrowheads="1"/>
          </p:cNvSpPr>
          <p:nvPr/>
        </p:nvSpPr>
        <p:spPr bwMode="auto">
          <a:xfrm>
            <a:off x="1403350" y="5516563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692275" y="3284538"/>
            <a:ext cx="6480175" cy="1944687"/>
            <a:chOff x="1066" y="2069"/>
            <a:chExt cx="4082" cy="1225"/>
          </a:xfrm>
        </p:grpSpPr>
        <p:sp>
          <p:nvSpPr>
            <p:cNvPr id="36871" name="Rectangle 9"/>
            <p:cNvSpPr>
              <a:spLocks noChangeArrowheads="1"/>
            </p:cNvSpPr>
            <p:nvPr/>
          </p:nvSpPr>
          <p:spPr bwMode="auto">
            <a:xfrm>
              <a:off x="2426" y="2069"/>
              <a:ext cx="1270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2400">
                  <a:latin typeface="Tahoma" pitchFamily="34" charset="0"/>
                </a:rPr>
                <a:t>Input Space</a:t>
              </a:r>
            </a:p>
          </p:txBody>
        </p:sp>
        <p:sp>
          <p:nvSpPr>
            <p:cNvPr id="36872" name="AutoShape 10"/>
            <p:cNvSpPr>
              <a:spLocks noChangeArrowheads="1"/>
            </p:cNvSpPr>
            <p:nvPr/>
          </p:nvSpPr>
          <p:spPr bwMode="auto">
            <a:xfrm>
              <a:off x="1973" y="2886"/>
              <a:ext cx="2268" cy="40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2800">
                  <a:latin typeface="Tahoma" pitchFamily="34" charset="0"/>
                </a:rPr>
                <a:t>Feature Space</a:t>
              </a:r>
            </a:p>
          </p:txBody>
        </p:sp>
        <p:sp>
          <p:nvSpPr>
            <p:cNvPr id="36873" name="AutoShape 17"/>
            <p:cNvSpPr>
              <a:spLocks noChangeArrowheads="1"/>
            </p:cNvSpPr>
            <p:nvPr/>
          </p:nvSpPr>
          <p:spPr bwMode="auto">
            <a:xfrm>
              <a:off x="1066" y="2205"/>
              <a:ext cx="862" cy="901"/>
            </a:xfrm>
            <a:prstGeom prst="curvedRightArrow">
              <a:avLst>
                <a:gd name="adj1" fmla="val 20905"/>
                <a:gd name="adj2" fmla="val 41810"/>
                <a:gd name="adj3" fmla="val 333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74" name="AutoShape 18"/>
            <p:cNvSpPr>
              <a:spLocks noChangeArrowheads="1"/>
            </p:cNvSpPr>
            <p:nvPr/>
          </p:nvSpPr>
          <p:spPr bwMode="auto">
            <a:xfrm>
              <a:off x="4332" y="2115"/>
              <a:ext cx="816" cy="1043"/>
            </a:xfrm>
            <a:prstGeom prst="curvedLeftArrow">
              <a:avLst>
                <a:gd name="adj1" fmla="val 25564"/>
                <a:gd name="adj2" fmla="val 51127"/>
                <a:gd name="adj3" fmla="val 333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4000">
                <a:latin typeface="Arial" charset="0"/>
              </a:rPr>
              <a:t>Tumor Classification Using Array Data</a:t>
            </a:r>
            <a:br>
              <a:rPr lang="en-AU" sz="4000">
                <a:latin typeface="Arial" charset="0"/>
              </a:rPr>
            </a:br>
            <a:endParaRPr lang="en-AU" sz="4000">
              <a:latin typeface="Arial" charset="0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AU" sz="2800">
                <a:latin typeface="Arial" charset="0"/>
              </a:rPr>
              <a:t>Three main types of statistical problems associated with tumor classification:</a:t>
            </a:r>
          </a:p>
          <a:p>
            <a:pPr>
              <a:lnSpc>
                <a:spcPct val="50000"/>
              </a:lnSpc>
              <a:buFontTx/>
              <a:buNone/>
            </a:pPr>
            <a:endParaRPr lang="en-AU" sz="280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AU" sz="2800">
                <a:latin typeface="Arial" charset="0"/>
              </a:rPr>
              <a:t>Identification of new/unknown tumor classes using gene expression profiles (</a:t>
            </a:r>
            <a:r>
              <a:rPr lang="en-AU" sz="2800">
                <a:solidFill>
                  <a:schemeClr val="hlink"/>
                </a:solidFill>
                <a:latin typeface="Arial" charset="0"/>
              </a:rPr>
              <a:t>unsupervised learning – clustering</a:t>
            </a:r>
            <a:r>
              <a:rPr lang="en-AU" sz="2800">
                <a:latin typeface="Arial" charset="0"/>
              </a:rPr>
              <a:t>)</a:t>
            </a:r>
          </a:p>
          <a:p>
            <a:pPr>
              <a:lnSpc>
                <a:spcPct val="50000"/>
              </a:lnSpc>
            </a:pPr>
            <a:endParaRPr lang="en-AU" sz="280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AU" sz="2800">
                <a:latin typeface="Arial" charset="0"/>
              </a:rPr>
              <a:t>Classification of malignancies into known classes (</a:t>
            </a:r>
            <a:r>
              <a:rPr lang="en-AU" sz="2800">
                <a:solidFill>
                  <a:schemeClr val="hlink"/>
                </a:solidFill>
                <a:latin typeface="Arial" charset="0"/>
              </a:rPr>
              <a:t>supervised learning – discrimination</a:t>
            </a:r>
            <a:r>
              <a:rPr lang="en-AU" sz="2800">
                <a:latin typeface="Arial" charset="0"/>
              </a:rPr>
              <a:t>)</a:t>
            </a:r>
          </a:p>
          <a:p>
            <a:pPr>
              <a:lnSpc>
                <a:spcPct val="50000"/>
              </a:lnSpc>
            </a:pPr>
            <a:endParaRPr lang="en-AU" sz="280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AU" sz="2800">
                <a:latin typeface="Arial" charset="0"/>
              </a:rPr>
              <a:t>Identification of “marker” genes that characterize the different tumor classes (</a:t>
            </a:r>
            <a:r>
              <a:rPr lang="en-AU" sz="2800">
                <a:solidFill>
                  <a:schemeClr val="hlink"/>
                </a:solidFill>
                <a:latin typeface="Arial" charset="0"/>
              </a:rPr>
              <a:t>feature or variable selection</a:t>
            </a:r>
            <a:r>
              <a:rPr lang="en-AU" sz="2800">
                <a:latin typeface="Arial" charset="0"/>
              </a:rPr>
              <a:t>).</a:t>
            </a:r>
          </a:p>
          <a:p>
            <a:pPr>
              <a:lnSpc>
                <a:spcPct val="90000"/>
              </a:lnSpc>
              <a:buFontTx/>
              <a:buNone/>
            </a:pPr>
            <a:endParaRPr lang="en-AU" sz="2800">
              <a:latin typeface="Arial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AU" sz="2800">
                <a:solidFill>
                  <a:srgbClr val="00CC00"/>
                </a:solidFill>
              </a:rPr>
              <a:t>   </a:t>
            </a:r>
            <a:endParaRPr lang="en-AU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1711325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Input space with two attributes: (x</a:t>
            </a:r>
            <a:r>
              <a:rPr lang="en-US" altLang="zh-CN" sz="2800" baseline="-25000" smtClean="0"/>
              <a:t>1</a:t>
            </a:r>
            <a:r>
              <a:rPr lang="en-US" altLang="zh-CN" sz="2800" smtClean="0"/>
              <a:t>,x</a:t>
            </a:r>
            <a:r>
              <a:rPr lang="en-US" altLang="zh-CN" sz="2800" baseline="-25000" smtClean="0"/>
              <a:t>2</a:t>
            </a:r>
            <a:r>
              <a:rPr lang="en-US" altLang="zh-CN" sz="2800" smtClean="0"/>
              <a:t>).  </a:t>
            </a:r>
          </a:p>
          <a:p>
            <a:pPr eaLnBrk="1" hangingPunct="1"/>
            <a:r>
              <a:rPr lang="en-US" altLang="zh-CN" sz="2800" smtClean="0"/>
              <a:t>Feature space with 6 attributes: (x</a:t>
            </a:r>
            <a:r>
              <a:rPr lang="en-US" altLang="zh-CN" sz="2800" baseline="-25000" smtClean="0"/>
              <a:t>1</a:t>
            </a:r>
            <a:r>
              <a:rPr lang="en-US" altLang="zh-CN" sz="2800" baseline="30000" smtClean="0"/>
              <a:t>2</a:t>
            </a:r>
            <a:r>
              <a:rPr lang="en-US" altLang="zh-CN" sz="2800" smtClean="0"/>
              <a:t>, x</a:t>
            </a:r>
            <a:r>
              <a:rPr lang="en-US" altLang="zh-CN" sz="2800" baseline="-25000" smtClean="0"/>
              <a:t>2</a:t>
            </a:r>
            <a:r>
              <a:rPr lang="en-US" altLang="zh-CN" sz="2800" baseline="30000" smtClean="0"/>
              <a:t>2 </a:t>
            </a:r>
            <a:r>
              <a:rPr lang="en-US" altLang="zh-CN" sz="2800" smtClean="0"/>
              <a:t>, x</a:t>
            </a:r>
            <a:r>
              <a:rPr lang="en-US" altLang="zh-CN" sz="2800" baseline="-25000" smtClean="0"/>
              <a:t>1</a:t>
            </a:r>
            <a:r>
              <a:rPr lang="en-US" altLang="zh-CN" sz="2800" smtClean="0"/>
              <a:t>, x</a:t>
            </a:r>
            <a:r>
              <a:rPr lang="en-US" altLang="zh-CN" sz="2800" baseline="-25000" smtClean="0"/>
              <a:t>2</a:t>
            </a:r>
            <a:r>
              <a:rPr lang="en-US" altLang="zh-CN" sz="2800" smtClean="0"/>
              <a:t> , x</a:t>
            </a:r>
            <a:r>
              <a:rPr lang="en-US" altLang="zh-CN" sz="2800" baseline="-25000" smtClean="0"/>
              <a:t>1</a:t>
            </a:r>
            <a:r>
              <a:rPr lang="en-US" altLang="zh-CN" sz="2800" smtClean="0"/>
              <a:t>x</a:t>
            </a:r>
            <a:r>
              <a:rPr lang="en-US" altLang="zh-CN" sz="2800" baseline="-25000" smtClean="0"/>
              <a:t>2</a:t>
            </a:r>
            <a:r>
              <a:rPr lang="en-US" altLang="zh-CN" sz="2800" smtClean="0"/>
              <a:t> ,1)</a:t>
            </a:r>
          </a:p>
        </p:txBody>
      </p:sp>
      <p:pic>
        <p:nvPicPr>
          <p:cNvPr id="37892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73150" y="3468688"/>
            <a:ext cx="6478588" cy="2466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Mercer’s Theorem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/>
              <a:t>If K is a continuous kernel of a positive definite integral operator on L</a:t>
            </a:r>
            <a:r>
              <a:rPr lang="en-US" altLang="zh-CN" baseline="-25000" smtClean="0"/>
              <a:t>2</a:t>
            </a:r>
            <a:r>
              <a:rPr lang="en-US" altLang="zh-CN" smtClean="0"/>
              <a:t>(X) (where X is some compact space).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Then there exists a mapping </a:t>
            </a:r>
            <a:r>
              <a:rPr lang="en-US" altLang="zh-CN" smtClean="0">
                <a:sym typeface="Symbol" pitchFamily="18" charset="2"/>
              </a:rPr>
              <a:t></a:t>
            </a:r>
            <a:r>
              <a:rPr lang="en-US" altLang="zh-CN" smtClean="0"/>
              <a:t> to a high dimension space H, such that K(x,x</a:t>
            </a:r>
            <a:r>
              <a:rPr lang="en-US" altLang="zh-CN" baseline="30000" smtClean="0">
                <a:latin typeface="cmsy10" pitchFamily="34" charset="0"/>
              </a:rPr>
              <a:t>0</a:t>
            </a:r>
            <a:r>
              <a:rPr lang="en-US" altLang="zh-CN" smtClean="0"/>
              <a:t>) is the inner product in H.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</p:txBody>
      </p:sp>
      <p:graphicFrame>
        <p:nvGraphicFramePr>
          <p:cNvPr id="18434" name="Object 9"/>
          <p:cNvGraphicFramePr>
            <a:graphicFrameLocks noChangeAspect="1"/>
          </p:cNvGraphicFramePr>
          <p:nvPr/>
        </p:nvGraphicFramePr>
        <p:xfrm>
          <a:off x="2555875" y="3141663"/>
          <a:ext cx="3751263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2" name="Formula" r:id="rId4" imgW="1892520" imgH="372240" progId="Equation.Ribbit">
                  <p:embed/>
                </p:oleObj>
              </mc:Choice>
              <mc:Fallback>
                <p:oleObj name="Formula" r:id="rId4" imgW="1892520" imgH="37224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141663"/>
                        <a:ext cx="3751263" cy="735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Kernels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dual problem depends only on inner products, so we do not need to represent the feature space explicitly. Only the inner product in feature space need to be considered.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914400" y="2133600"/>
            <a:ext cx="754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>
              <a:latin typeface="Tahoma" pitchFamily="34" charset="0"/>
            </a:endParaRPr>
          </a:p>
        </p:txBody>
      </p:sp>
      <p:graphicFrame>
        <p:nvGraphicFramePr>
          <p:cNvPr id="19458" name="Object 13"/>
          <p:cNvGraphicFramePr>
            <a:graphicFrameLocks noChangeAspect="1"/>
          </p:cNvGraphicFramePr>
          <p:nvPr/>
        </p:nvGraphicFramePr>
        <p:xfrm>
          <a:off x="1641475" y="4295775"/>
          <a:ext cx="5656263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6" name="Formula" r:id="rId4" imgW="2853720" imgH="861120" progId="Equation.Ribbit">
                  <p:embed/>
                </p:oleObj>
              </mc:Choice>
              <mc:Fallback>
                <p:oleObj name="Formula" r:id="rId4" imgW="2853720" imgH="861120" progId="Equation.Ribbit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4295775"/>
                        <a:ext cx="5656263" cy="170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SVM With Kernels</a:t>
            </a:r>
          </a:p>
        </p:txBody>
      </p:sp>
      <p:sp>
        <p:nvSpPr>
          <p:cNvPr id="20485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10525" cy="4525963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smtClean="0"/>
              <a:t>Defined by the dual problem with 1-norm soft margin.</a:t>
            </a:r>
            <a:endParaRPr lang="en-US" altLang="zh-CN" sz="2800" smtClean="0"/>
          </a:p>
        </p:txBody>
      </p:sp>
      <p:graphicFrame>
        <p:nvGraphicFramePr>
          <p:cNvPr id="20482" name="Object 16"/>
          <p:cNvGraphicFramePr>
            <a:graphicFrameLocks noChangeAspect="1"/>
          </p:cNvGraphicFramePr>
          <p:nvPr/>
        </p:nvGraphicFramePr>
        <p:xfrm>
          <a:off x="1287463" y="2139950"/>
          <a:ext cx="6416675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4" name="Formula" r:id="rId4" imgW="3237480" imgH="1224360" progId="Equation.Ribbit">
                  <p:embed/>
                </p:oleObj>
              </mc:Choice>
              <mc:Fallback>
                <p:oleObj name="Formula" r:id="rId4" imgW="3237480" imgH="1224360" progId="Equation.Ribbit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2139950"/>
                        <a:ext cx="6416675" cy="242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17"/>
          <p:cNvGraphicFramePr>
            <a:graphicFrameLocks noChangeAspect="1"/>
          </p:cNvGraphicFramePr>
          <p:nvPr/>
        </p:nvGraphicFramePr>
        <p:xfrm>
          <a:off x="1046163" y="5013325"/>
          <a:ext cx="5087937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5" name="Formula" r:id="rId6" imgW="2565720" imgH="696240" progId="Equation.Ribbit">
                  <p:embed/>
                </p:oleObj>
              </mc:Choice>
              <mc:Fallback>
                <p:oleObj name="Formula" r:id="rId6" imgW="2565720" imgH="696240" progId="Equation.Ribbit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5013325"/>
                        <a:ext cx="5087937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Kernels Choice</a:t>
            </a:r>
          </a:p>
        </p:txBody>
      </p:sp>
      <p:sp>
        <p:nvSpPr>
          <p:cNvPr id="3891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Linear: 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Polynomial</a:t>
            </a:r>
            <a:r>
              <a:rPr lang="en-US" altLang="zh-CN" dirty="0" smtClean="0"/>
              <a:t>: 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Radial </a:t>
            </a:r>
            <a:r>
              <a:rPr lang="en-US" altLang="zh-CN" dirty="0" smtClean="0"/>
              <a:t>basis functions: 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Sigmoid:</a:t>
            </a:r>
            <a:endParaRPr lang="en-US" altLang="zh-CN" baseline="-25000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482711"/>
              </p:ext>
            </p:extLst>
          </p:nvPr>
        </p:nvGraphicFramePr>
        <p:xfrm>
          <a:off x="2267744" y="1700808"/>
          <a:ext cx="22939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8" name="Formula" r:id="rId4" imgW="1157040" imgH="179280" progId="Equation.Ribbit">
                  <p:embed/>
                </p:oleObj>
              </mc:Choice>
              <mc:Fallback>
                <p:oleObj name="Formula" r:id="rId4" imgW="1157040" imgH="179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7744" y="1700808"/>
                        <a:ext cx="229393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537673"/>
              </p:ext>
            </p:extLst>
          </p:nvPr>
        </p:nvGraphicFramePr>
        <p:xfrm>
          <a:off x="3059832" y="2276872"/>
          <a:ext cx="31051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9" name="Formula" r:id="rId6" imgW="1567440" imgH="199440" progId="Equation.Ribbit">
                  <p:embed/>
                </p:oleObj>
              </mc:Choice>
              <mc:Fallback>
                <p:oleObj name="Formula" r:id="rId6" imgW="1567440" imgH="199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59832" y="2276872"/>
                        <a:ext cx="3105150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645474"/>
              </p:ext>
            </p:extLst>
          </p:nvPr>
        </p:nvGraphicFramePr>
        <p:xfrm>
          <a:off x="2267744" y="3429000"/>
          <a:ext cx="3810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0" name="Formula" r:id="rId8" imgW="1923120" imgH="198360" progId="Equation.Ribbit">
                  <p:embed/>
                </p:oleObj>
              </mc:Choice>
              <mc:Fallback>
                <p:oleObj name="Formula" r:id="rId8" imgW="1923120" imgH="1983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3429000"/>
                        <a:ext cx="3810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366022"/>
              </p:ext>
            </p:extLst>
          </p:nvPr>
        </p:nvGraphicFramePr>
        <p:xfrm>
          <a:off x="2123728" y="4797152"/>
          <a:ext cx="43195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1" name="Formula" r:id="rId10" imgW="2179440" imgH="180360" progId="Equation.Ribbit">
                  <p:embed/>
                </p:oleObj>
              </mc:Choice>
              <mc:Fallback>
                <p:oleObj name="Formula" r:id="rId10" imgW="2179440" imgH="18036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797152"/>
                        <a:ext cx="43195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Example: Polynomial Kernel</a:t>
            </a:r>
          </a:p>
        </p:txBody>
      </p:sp>
      <p:pic>
        <p:nvPicPr>
          <p:cNvPr id="21508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411413" y="2636838"/>
            <a:ext cx="4392612" cy="3629025"/>
          </a:xfrm>
        </p:spPr>
      </p:pic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1066800" y="21336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400">
              <a:latin typeface="Tahoma" pitchFamily="34" charset="0"/>
            </a:endParaRPr>
          </a:p>
        </p:txBody>
      </p:sp>
      <p:graphicFrame>
        <p:nvGraphicFramePr>
          <p:cNvPr id="21506" name="Object 0"/>
          <p:cNvGraphicFramePr>
            <a:graphicFrameLocks noChangeAspect="1"/>
          </p:cNvGraphicFramePr>
          <p:nvPr/>
        </p:nvGraphicFramePr>
        <p:xfrm>
          <a:off x="2987675" y="2133600"/>
          <a:ext cx="30876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4" name="Formula" r:id="rId5" imgW="1557360" imgH="204480" progId="Equation.Ribbit">
                  <p:embed/>
                </p:oleObj>
              </mc:Choice>
              <mc:Fallback>
                <p:oleObj name="Formula" r:id="rId5" imgW="1557360" imgH="20448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133600"/>
                        <a:ext cx="30876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Example: Radial Basis Function (RBF) Kernel</a:t>
            </a:r>
          </a:p>
        </p:txBody>
      </p:sp>
      <p:pic>
        <p:nvPicPr>
          <p:cNvPr id="2253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268538" y="2781300"/>
            <a:ext cx="5065712" cy="2855913"/>
          </a:xfrm>
        </p:spPr>
      </p:pic>
      <p:graphicFrame>
        <p:nvGraphicFramePr>
          <p:cNvPr id="22530" name="Object 0"/>
          <p:cNvGraphicFramePr>
            <a:graphicFrameLocks noChangeAspect="1"/>
          </p:cNvGraphicFramePr>
          <p:nvPr/>
        </p:nvGraphicFramePr>
        <p:xfrm>
          <a:off x="2555875" y="2133600"/>
          <a:ext cx="38576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8" name="Formula" r:id="rId5" imgW="1945800" imgH="193320" progId="Equation.Ribbit">
                  <p:embed/>
                </p:oleObj>
              </mc:Choice>
              <mc:Fallback>
                <p:oleObj name="Formula" r:id="rId5" imgW="1945800" imgH="19332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33600"/>
                        <a:ext cx="38576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What is a valid kernel?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Definition: Let X be nonempty set. A function K(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i</a:t>
            </a:r>
            <a:r>
              <a:rPr lang="en-US" altLang="zh-CN" dirty="0" err="1" smtClean="0"/>
              <a:t>,x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) is a valid </a:t>
            </a:r>
            <a:r>
              <a:rPr lang="en-US" altLang="zh-CN" dirty="0" err="1" smtClean="0"/>
              <a:t>kenel</a:t>
            </a:r>
            <a:r>
              <a:rPr lang="en-US" altLang="zh-CN" dirty="0" smtClean="0"/>
              <a:t> in X if for all n and </a:t>
            </a:r>
            <a:r>
              <a:rPr lang="en-US" altLang="zh-CN" dirty="0" smtClean="0"/>
              <a:t>all</a:t>
            </a:r>
          </a:p>
          <a:p>
            <a:pPr marL="0" indent="0" eaLnBrk="1" hangingPunct="1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</a:t>
            </a:r>
            <a:r>
              <a:rPr lang="en-US" altLang="zh-CN" dirty="0" smtClean="0"/>
              <a:t> </a:t>
            </a:r>
            <a:r>
              <a:rPr lang="en-US" altLang="zh-CN" dirty="0" smtClean="0"/>
              <a:t>           </a:t>
            </a:r>
            <a:r>
              <a:rPr lang="en-US" altLang="zh-CN" dirty="0" smtClean="0"/>
              <a:t> </a:t>
            </a:r>
            <a:r>
              <a:rPr lang="en-US" altLang="zh-CN" dirty="0" smtClean="0"/>
              <a:t>it produces a Gram matrix</a:t>
            </a:r>
          </a:p>
          <a:p>
            <a:pPr eaLnBrk="1" hangingPunct="1"/>
            <a:endParaRPr lang="en-US" altLang="zh-CN" dirty="0" smtClean="0"/>
          </a:p>
          <a:p>
            <a:pPr lvl="1" eaLnBrk="1" hangingPunct="1">
              <a:buFontTx/>
              <a:buNone/>
            </a:pPr>
            <a:endParaRPr lang="en-US" altLang="zh-CN" dirty="0" smtClean="0"/>
          </a:p>
          <a:p>
            <a:pPr lvl="1" eaLnBrk="1" hangingPunct="1">
              <a:buFontTx/>
              <a:buNone/>
            </a:pPr>
            <a:r>
              <a:rPr lang="en-US" altLang="zh-CN" dirty="0" smtClean="0"/>
              <a:t>That is symmetric and positive semi-definite.</a:t>
            </a:r>
          </a:p>
        </p:txBody>
      </p:sp>
      <p:graphicFrame>
        <p:nvGraphicFramePr>
          <p:cNvPr id="23554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496969"/>
              </p:ext>
            </p:extLst>
          </p:nvPr>
        </p:nvGraphicFramePr>
        <p:xfrm>
          <a:off x="3347864" y="3645024"/>
          <a:ext cx="195421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4" name="Formula" r:id="rId4" imgW="985680" imgH="177840" progId="Equation.Ribbit">
                  <p:embed/>
                </p:oleObj>
              </mc:Choice>
              <mc:Fallback>
                <p:oleObj name="Formula" r:id="rId4" imgW="985680" imgH="17784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645024"/>
                        <a:ext cx="1954213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987349"/>
              </p:ext>
            </p:extLst>
          </p:nvPr>
        </p:nvGraphicFramePr>
        <p:xfrm>
          <a:off x="971600" y="2852936"/>
          <a:ext cx="237331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5" name="Formula" r:id="rId6" imgW="1196640" imgH="155160" progId="Equation.Ribbit">
                  <p:embed/>
                </p:oleObj>
              </mc:Choice>
              <mc:Fallback>
                <p:oleObj name="Formula" r:id="rId6" imgW="11966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1600" y="2852936"/>
                        <a:ext cx="2373312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</a:rPr>
              <a:t>How to Construct a Valid Kernel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smtClean="0"/>
              <a:t>Theorem: Let K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 and K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 be valid kernels over </a:t>
            </a:r>
            <a:r>
              <a:rPr lang="en-US" altLang="zh-CN" sz="2400" dirty="0" smtClean="0"/>
              <a:t>                               ,   </a:t>
            </a:r>
          </a:p>
          <a:p>
            <a:pPr marL="0" indent="0" eaLnBrk="1" hangingPunct="1">
              <a:buNone/>
            </a:pPr>
            <a:r>
              <a:rPr lang="en-US" altLang="zh-CN" sz="2400" dirty="0" smtClean="0"/>
              <a:t>                                          f </a:t>
            </a:r>
            <a:r>
              <a:rPr lang="en-US" altLang="zh-CN" sz="2400" dirty="0" smtClean="0"/>
              <a:t>a real-valued function on X, </a:t>
            </a:r>
            <a:r>
              <a:rPr lang="en-US" altLang="zh-CN" sz="2400" dirty="0" smtClean="0">
                <a:latin typeface="Symbol" pitchFamily="18" charset="2"/>
                <a:sym typeface="Symbol" pitchFamily="18" charset="2"/>
              </a:rPr>
              <a:t></a:t>
            </a:r>
            <a:r>
              <a:rPr lang="en-US" altLang="zh-CN" sz="2400" dirty="0" smtClean="0"/>
              <a:t> is a map </a:t>
            </a:r>
            <a:endParaRPr lang="en-US" altLang="zh-CN" sz="2400" dirty="0" smtClean="0"/>
          </a:p>
          <a:p>
            <a:pPr marL="0" indent="0" eaLnBrk="1" hangingPunct="1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en-US" altLang="zh-CN" sz="2400" dirty="0" smtClean="0"/>
              <a:t>from </a:t>
            </a:r>
            <a:r>
              <a:rPr lang="en-US" altLang="zh-CN" sz="2400" dirty="0" smtClean="0"/>
              <a:t>X to R</a:t>
            </a:r>
            <a:r>
              <a:rPr lang="en-US" altLang="zh-CN" sz="2400" baseline="30000" dirty="0" smtClean="0"/>
              <a:t>m</a:t>
            </a:r>
            <a:r>
              <a:rPr lang="en-US" altLang="zh-CN" sz="2400" dirty="0" smtClean="0"/>
              <a:t> with K</a:t>
            </a:r>
            <a:r>
              <a:rPr lang="en-US" altLang="zh-CN" sz="2400" baseline="-25000" dirty="0" smtClean="0"/>
              <a:t>3</a:t>
            </a:r>
            <a:r>
              <a:rPr lang="en-US" altLang="zh-CN" sz="2400" dirty="0" smtClean="0"/>
              <a:t> a kernel over 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</a:t>
            </a:r>
            <a:r>
              <a:rPr lang="en-US" altLang="zh-CN" sz="2400" dirty="0" smtClean="0"/>
              <a:t>, </a:t>
            </a:r>
            <a:r>
              <a:rPr lang="en-US" altLang="zh-CN" sz="2400" dirty="0" smtClean="0"/>
              <a:t>and G a </a:t>
            </a:r>
            <a:endParaRPr lang="en-US" altLang="zh-CN" sz="2400" dirty="0" smtClean="0"/>
          </a:p>
          <a:p>
            <a:pPr marL="0" indent="0" eaLnBrk="1" hangingPunct="1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en-US" altLang="zh-CN" sz="2400" dirty="0" smtClean="0"/>
              <a:t>symmetric </a:t>
            </a:r>
            <a:r>
              <a:rPr lang="en-US" altLang="zh-CN" sz="2400" dirty="0" smtClean="0"/>
              <a:t>positive semi-definite matrix, then the following </a:t>
            </a:r>
            <a:endParaRPr lang="en-US" altLang="zh-CN" sz="2400" dirty="0" smtClean="0"/>
          </a:p>
          <a:p>
            <a:pPr marL="0" indent="0" eaLnBrk="1" hangingPunct="1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en-US" altLang="zh-CN" sz="2400" dirty="0" smtClean="0"/>
              <a:t>functions </a:t>
            </a:r>
            <a:r>
              <a:rPr lang="en-US" altLang="zh-CN" sz="2400" dirty="0" smtClean="0"/>
              <a:t>are valid kernels</a:t>
            </a:r>
          </a:p>
        </p:txBody>
      </p:sp>
      <p:graphicFrame>
        <p:nvGraphicFramePr>
          <p:cNvPr id="24578" name="Object 0"/>
          <p:cNvGraphicFramePr>
            <a:graphicFrameLocks noChangeAspect="1"/>
          </p:cNvGraphicFramePr>
          <p:nvPr/>
        </p:nvGraphicFramePr>
        <p:xfrm>
          <a:off x="1979613" y="3789363"/>
          <a:ext cx="4873625" cy="257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8" name="Formula" r:id="rId4" imgW="2458800" imgH="1299240" progId="Equation.Ribbit">
                  <p:embed/>
                </p:oleObj>
              </mc:Choice>
              <mc:Fallback>
                <p:oleObj name="Formula" r:id="rId4" imgW="2458800" imgH="129924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789363"/>
                        <a:ext cx="4873625" cy="2573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85302"/>
              </p:ext>
            </p:extLst>
          </p:nvPr>
        </p:nvGraphicFramePr>
        <p:xfrm>
          <a:off x="6392863" y="1628775"/>
          <a:ext cx="21224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9" name="Formula" r:id="rId6" imgW="1070640" imgH="184320" progId="Equation.Ribbit">
                  <p:embed/>
                </p:oleObj>
              </mc:Choice>
              <mc:Fallback>
                <p:oleObj name="Formula" r:id="rId6" imgW="1070640" imgH="184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92863" y="1628775"/>
                        <a:ext cx="2122487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616219"/>
              </p:ext>
            </p:extLst>
          </p:nvPr>
        </p:nvGraphicFramePr>
        <p:xfrm>
          <a:off x="1115616" y="2132856"/>
          <a:ext cx="2198687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0" name="Formula" r:id="rId8" imgW="1110240" imgH="156240" progId="Equation.Ribbit">
                  <p:embed/>
                </p:oleObj>
              </mc:Choice>
              <mc:Fallback>
                <p:oleObj name="Formula" r:id="rId8" imgW="111024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5616" y="2132856"/>
                        <a:ext cx="2198687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669708"/>
              </p:ext>
            </p:extLst>
          </p:nvPr>
        </p:nvGraphicFramePr>
        <p:xfrm>
          <a:off x="5292080" y="2564904"/>
          <a:ext cx="12192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1" name="Formula" r:id="rId10" imgW="614880" imgH="157680" progId="Equation.Ribbit">
                  <p:embed/>
                </p:oleObj>
              </mc:Choice>
              <mc:Fallback>
                <p:oleObj name="Formula" r:id="rId10" imgW="614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92080" y="2564904"/>
                        <a:ext cx="12192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Multiple Classes Problem</a:t>
            </a:r>
          </a:p>
        </p:txBody>
      </p:sp>
      <p:sp>
        <p:nvSpPr>
          <p:cNvPr id="39939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mtClean="0"/>
              <a:t>To obtain a k-class classifier, we  con-struct a set of binary classifiers f</a:t>
            </a:r>
            <a:r>
              <a:rPr lang="en-US" altLang="zh-CN" baseline="30000" smtClean="0"/>
              <a:t>1</a:t>
            </a:r>
            <a:r>
              <a:rPr lang="en-US" altLang="zh-CN" smtClean="0"/>
              <a:t>,</a:t>
            </a:r>
            <a:r>
              <a:rPr lang="en-US" altLang="zh-CN" smtClean="0">
                <a:sym typeface="MT Extra" pitchFamily="18" charset="2"/>
              </a:rPr>
              <a:t></a:t>
            </a:r>
            <a:r>
              <a:rPr lang="en-US" altLang="zh-CN" smtClean="0"/>
              <a:t>, f</a:t>
            </a:r>
            <a:r>
              <a:rPr lang="en-US" altLang="zh-CN" baseline="30000" smtClean="0"/>
              <a:t>k</a:t>
            </a:r>
            <a:r>
              <a:rPr lang="en-US" altLang="zh-CN" smtClean="0"/>
              <a:t>, each trained to separate one class from the rest, and combine them by doing the multiple-class classification according to the maximal output before applying the sign function.</a:t>
            </a: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latin typeface="Arial" charset="0"/>
                <a:ea typeface="宋体" charset="-122"/>
              </a:rPr>
              <a:t>Classifiers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800">
                <a:latin typeface="Arial" charset="0"/>
                <a:ea typeface="宋体" charset="-122"/>
              </a:rPr>
              <a:t>A </a:t>
            </a:r>
            <a:r>
              <a:rPr lang="en-US" altLang="zh-CN" sz="2800">
                <a:solidFill>
                  <a:schemeClr val="hlink"/>
                </a:solidFill>
                <a:latin typeface="Arial" charset="0"/>
                <a:ea typeface="宋体" charset="-122"/>
              </a:rPr>
              <a:t>predictor</a:t>
            </a:r>
            <a:r>
              <a:rPr lang="en-US" altLang="zh-CN" sz="2800">
                <a:latin typeface="Arial" charset="0"/>
                <a:ea typeface="宋体" charset="-122"/>
              </a:rPr>
              <a:t> or </a:t>
            </a:r>
            <a:r>
              <a:rPr lang="en-US" altLang="zh-CN" sz="2800">
                <a:solidFill>
                  <a:schemeClr val="hlink"/>
                </a:solidFill>
                <a:latin typeface="Arial" charset="0"/>
                <a:ea typeface="宋体" charset="-122"/>
              </a:rPr>
              <a:t>classifier</a:t>
            </a:r>
            <a:r>
              <a:rPr lang="en-US" altLang="zh-CN" sz="2800">
                <a:latin typeface="Arial" charset="0"/>
                <a:ea typeface="宋体" charset="-122"/>
              </a:rPr>
              <a:t> partitions the space of gene expression profiles into K disjoint subsets, A</a:t>
            </a:r>
            <a:r>
              <a:rPr lang="en-US" altLang="zh-CN" sz="2800" baseline="-25000">
                <a:latin typeface="Arial" charset="0"/>
                <a:ea typeface="宋体" charset="-122"/>
              </a:rPr>
              <a:t>1</a:t>
            </a:r>
            <a:r>
              <a:rPr lang="en-US" altLang="zh-CN" sz="2800">
                <a:latin typeface="Arial" charset="0"/>
                <a:ea typeface="宋体" charset="-122"/>
              </a:rPr>
              <a:t>, ..., A</a:t>
            </a:r>
            <a:r>
              <a:rPr lang="en-US" altLang="zh-CN" sz="2800" baseline="-25000">
                <a:latin typeface="Arial" charset="0"/>
                <a:ea typeface="宋体" charset="-122"/>
              </a:rPr>
              <a:t>K</a:t>
            </a:r>
            <a:r>
              <a:rPr lang="en-US" altLang="zh-CN" sz="2800">
                <a:latin typeface="Arial" charset="0"/>
                <a:ea typeface="宋体" charset="-122"/>
              </a:rPr>
              <a:t>, such that for a sample with expression profile </a:t>
            </a:r>
            <a:r>
              <a:rPr lang="en-US" altLang="zh-CN" sz="2800" b="1">
                <a:latin typeface="Arial" charset="0"/>
                <a:ea typeface="宋体" charset="-122"/>
              </a:rPr>
              <a:t>X</a:t>
            </a:r>
            <a:r>
              <a:rPr lang="en-US" altLang="zh-CN" sz="2800">
                <a:latin typeface="Arial" charset="0"/>
                <a:ea typeface="宋体" charset="-122"/>
              </a:rPr>
              <a:t>=(X</a:t>
            </a:r>
            <a:r>
              <a:rPr lang="en-US" altLang="zh-CN" sz="2800" baseline="-25000">
                <a:latin typeface="Arial" charset="0"/>
                <a:ea typeface="宋体" charset="-122"/>
              </a:rPr>
              <a:t>1</a:t>
            </a:r>
            <a:r>
              <a:rPr lang="en-US" altLang="zh-CN" sz="2800">
                <a:latin typeface="Arial" charset="0"/>
                <a:ea typeface="宋体" charset="-122"/>
              </a:rPr>
              <a:t>, ...,X</a:t>
            </a:r>
            <a:r>
              <a:rPr lang="en-US" altLang="zh-CN" sz="2800" baseline="-25000">
                <a:latin typeface="Arial" charset="0"/>
                <a:ea typeface="宋体" charset="-122"/>
              </a:rPr>
              <a:t>G</a:t>
            </a:r>
            <a:r>
              <a:rPr lang="en-US" altLang="zh-CN" sz="2800">
                <a:latin typeface="Arial" charset="0"/>
                <a:ea typeface="宋体" charset="-122"/>
              </a:rPr>
              <a:t>)</a:t>
            </a:r>
            <a:r>
              <a:rPr lang="en-US" altLang="zh-CN" sz="2800" i="1">
                <a:latin typeface="Arial" charset="0"/>
                <a:ea typeface="宋体" charset="-122"/>
              </a:rPr>
              <a:t> </a:t>
            </a:r>
            <a:r>
              <a:rPr lang="en-US" altLang="zh-CN" sz="2800" b="1">
                <a:latin typeface="Arial" charset="0"/>
                <a:ea typeface="宋体" charset="-122"/>
                <a:sym typeface="Symbol" pitchFamily="18" charset="2"/>
              </a:rPr>
              <a:t></a:t>
            </a:r>
            <a:r>
              <a:rPr lang="en-US" altLang="zh-CN" sz="2800" i="1">
                <a:latin typeface="Arial" charset="0"/>
                <a:ea typeface="宋体" charset="-122"/>
              </a:rPr>
              <a:t> </a:t>
            </a:r>
            <a:r>
              <a:rPr lang="en-US" altLang="zh-CN" sz="2800">
                <a:latin typeface="Arial" charset="0"/>
                <a:ea typeface="宋体" charset="-122"/>
              </a:rPr>
              <a:t>A</a:t>
            </a:r>
            <a:r>
              <a:rPr lang="en-US" altLang="zh-CN" sz="2800" baseline="-25000">
                <a:latin typeface="Arial" charset="0"/>
                <a:ea typeface="宋体" charset="-122"/>
              </a:rPr>
              <a:t>k</a:t>
            </a:r>
            <a:r>
              <a:rPr lang="en-US" altLang="zh-CN" sz="2800">
                <a:latin typeface="Arial" charset="0"/>
                <a:ea typeface="宋体" charset="-122"/>
              </a:rPr>
              <a:t> the predicted class is k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latin typeface="Arial" charset="0"/>
                <a:ea typeface="宋体" charset="-122"/>
              </a:rPr>
              <a:t>Classifiers are built from a </a:t>
            </a:r>
            <a:r>
              <a:rPr lang="en-US" altLang="zh-CN" sz="2800">
                <a:solidFill>
                  <a:schemeClr val="hlink"/>
                </a:solidFill>
                <a:latin typeface="Arial" charset="0"/>
                <a:ea typeface="宋体" charset="-122"/>
              </a:rPr>
              <a:t>learning set (LS)  </a:t>
            </a:r>
          </a:p>
          <a:p>
            <a:pPr algn="ctr">
              <a:buFontTx/>
              <a:buNone/>
            </a:pPr>
            <a:r>
              <a:rPr lang="en-US" altLang="zh-CN" sz="2800">
                <a:latin typeface="Arial" charset="0"/>
                <a:ea typeface="宋体" charset="-122"/>
              </a:rPr>
              <a:t>L = (</a:t>
            </a:r>
            <a:r>
              <a:rPr lang="en-US" altLang="zh-CN" sz="2800" b="1">
                <a:latin typeface="Arial" charset="0"/>
                <a:ea typeface="宋体" charset="-122"/>
              </a:rPr>
              <a:t>X</a:t>
            </a:r>
            <a:r>
              <a:rPr lang="en-US" altLang="zh-CN" sz="2800" baseline="-25000">
                <a:latin typeface="Arial" charset="0"/>
                <a:ea typeface="宋体" charset="-122"/>
              </a:rPr>
              <a:t>1</a:t>
            </a:r>
            <a:r>
              <a:rPr lang="en-US" altLang="zh-CN" sz="2800">
                <a:latin typeface="Arial" charset="0"/>
                <a:ea typeface="宋体" charset="-122"/>
              </a:rPr>
              <a:t>, Y</a:t>
            </a:r>
            <a:r>
              <a:rPr lang="en-US" altLang="zh-CN" sz="2800" baseline="-25000">
                <a:latin typeface="Arial" charset="0"/>
                <a:ea typeface="宋体" charset="-122"/>
              </a:rPr>
              <a:t>1</a:t>
            </a:r>
            <a:r>
              <a:rPr lang="en-US" altLang="zh-CN" sz="2800">
                <a:latin typeface="Arial" charset="0"/>
                <a:ea typeface="宋体" charset="-122"/>
              </a:rPr>
              <a:t>), ..., (</a:t>
            </a:r>
            <a:r>
              <a:rPr lang="en-US" altLang="zh-CN" sz="2800" b="1">
                <a:latin typeface="Arial" charset="0"/>
                <a:ea typeface="宋体" charset="-122"/>
              </a:rPr>
              <a:t>X</a:t>
            </a:r>
            <a:r>
              <a:rPr lang="en-US" altLang="zh-CN" sz="2800" baseline="-25000">
                <a:latin typeface="Arial" charset="0"/>
                <a:ea typeface="宋体" charset="-122"/>
              </a:rPr>
              <a:t>n</a:t>
            </a:r>
            <a:r>
              <a:rPr lang="en-US" altLang="zh-CN" sz="2800">
                <a:latin typeface="Arial" charset="0"/>
                <a:ea typeface="宋体" charset="-122"/>
              </a:rPr>
              <a:t>,Y</a:t>
            </a:r>
            <a:r>
              <a:rPr lang="en-US" altLang="zh-CN" sz="2800" baseline="-25000">
                <a:latin typeface="Arial" charset="0"/>
                <a:ea typeface="宋体" charset="-122"/>
              </a:rPr>
              <a:t>n</a:t>
            </a:r>
            <a:r>
              <a:rPr lang="en-US" altLang="zh-CN" sz="2800">
                <a:latin typeface="Arial" charset="0"/>
                <a:ea typeface="宋体" charset="-122"/>
              </a:rPr>
              <a:t>)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>
                <a:solidFill>
                  <a:schemeClr val="hlink"/>
                </a:solidFill>
                <a:latin typeface="Arial" charset="0"/>
                <a:ea typeface="宋体" charset="-122"/>
              </a:rPr>
              <a:t>Classifier</a:t>
            </a:r>
            <a:r>
              <a:rPr lang="en-US" altLang="zh-CN" sz="2800">
                <a:latin typeface="Arial" charset="0"/>
                <a:ea typeface="宋体" charset="-122"/>
              </a:rPr>
              <a:t> C built from a learning set L: </a:t>
            </a:r>
          </a:p>
          <a:p>
            <a:pPr algn="ctr">
              <a:buFontTx/>
              <a:buNone/>
            </a:pPr>
            <a:r>
              <a:rPr lang="en-US" altLang="zh-CN" sz="2800">
                <a:latin typeface="Arial" charset="0"/>
                <a:ea typeface="宋体" charset="-122"/>
              </a:rPr>
              <a:t>C( . ,L): </a:t>
            </a:r>
            <a:r>
              <a:rPr lang="en-US" altLang="zh-CN" sz="2800" b="1">
                <a:latin typeface="Arial" charset="0"/>
                <a:ea typeface="宋体" charset="-122"/>
              </a:rPr>
              <a:t>X</a:t>
            </a:r>
            <a:r>
              <a:rPr lang="en-US" altLang="zh-CN" sz="2800">
                <a:latin typeface="Arial" charset="0"/>
                <a:ea typeface="宋体" charset="-122"/>
              </a:rPr>
              <a:t>  </a:t>
            </a:r>
            <a:r>
              <a:rPr lang="en-US" altLang="zh-CN" sz="2800">
                <a:latin typeface="Arial" charset="0"/>
                <a:ea typeface="宋体" charset="-122"/>
                <a:sym typeface="Symbol" pitchFamily="18" charset="2"/>
              </a:rPr>
              <a:t></a:t>
            </a:r>
            <a:r>
              <a:rPr lang="en-US" altLang="zh-CN" sz="2800">
                <a:latin typeface="Arial" charset="0"/>
                <a:ea typeface="宋体" charset="-122"/>
              </a:rPr>
              <a:t> {1,2, ... ,K}</a:t>
            </a:r>
          </a:p>
          <a:p>
            <a:pPr>
              <a:lnSpc>
                <a:spcPct val="0"/>
              </a:lnSpc>
              <a:spcBef>
                <a:spcPct val="50000"/>
              </a:spcBef>
              <a:buClr>
                <a:schemeClr val="tx1"/>
              </a:buClr>
              <a:buFontTx/>
              <a:buNone/>
            </a:pPr>
            <a:endParaRPr lang="en-US" altLang="zh-CN" sz="2800">
              <a:latin typeface="Arial" charset="0"/>
              <a:ea typeface="宋体" charset="-122"/>
            </a:endParaRPr>
          </a:p>
          <a:p>
            <a:pPr>
              <a:buClr>
                <a:schemeClr val="tx1"/>
              </a:buClr>
            </a:pPr>
            <a:r>
              <a:rPr lang="en-US" altLang="zh-CN" sz="2800">
                <a:solidFill>
                  <a:schemeClr val="hlink"/>
                </a:solidFill>
                <a:latin typeface="Arial" charset="0"/>
                <a:ea typeface="宋体" charset="-122"/>
              </a:rPr>
              <a:t>Predicted class</a:t>
            </a:r>
            <a:r>
              <a:rPr lang="en-US" altLang="zh-CN" sz="2800">
                <a:latin typeface="Arial" charset="0"/>
                <a:ea typeface="宋体" charset="-122"/>
              </a:rPr>
              <a:t> for observation </a:t>
            </a:r>
            <a:r>
              <a:rPr lang="en-US" altLang="zh-CN" sz="2800" b="1">
                <a:latin typeface="Arial" charset="0"/>
                <a:ea typeface="宋体" charset="-122"/>
              </a:rPr>
              <a:t>X</a:t>
            </a:r>
            <a:r>
              <a:rPr lang="en-US" altLang="zh-CN" sz="2800">
                <a:latin typeface="Arial" charset="0"/>
                <a:ea typeface="宋体" charset="-122"/>
              </a:rPr>
              <a:t>:</a:t>
            </a:r>
          </a:p>
          <a:p>
            <a:pPr algn="ctr">
              <a:buClr>
                <a:schemeClr val="tx1"/>
              </a:buClr>
              <a:buFontTx/>
              <a:buNone/>
            </a:pPr>
            <a:r>
              <a:rPr lang="en-US" altLang="zh-CN" sz="2800">
                <a:latin typeface="Arial" charset="0"/>
                <a:ea typeface="宋体" charset="-122"/>
              </a:rPr>
              <a:t>C(</a:t>
            </a:r>
            <a:r>
              <a:rPr lang="en-US" altLang="zh-CN" sz="2800" b="1">
                <a:latin typeface="Arial" charset="0"/>
                <a:ea typeface="宋体" charset="-122"/>
              </a:rPr>
              <a:t>X</a:t>
            </a:r>
            <a:r>
              <a:rPr lang="en-US" altLang="zh-CN" sz="2800">
                <a:latin typeface="Arial" charset="0"/>
                <a:ea typeface="宋体" charset="-122"/>
              </a:rPr>
              <a:t>,L) = k if </a:t>
            </a:r>
            <a:r>
              <a:rPr lang="en-US" altLang="zh-CN" sz="2800" b="1">
                <a:latin typeface="Arial" charset="0"/>
                <a:ea typeface="宋体" charset="-122"/>
              </a:rPr>
              <a:t>X</a:t>
            </a:r>
            <a:r>
              <a:rPr lang="en-US" altLang="zh-CN" sz="2800">
                <a:latin typeface="Arial" charset="0"/>
                <a:ea typeface="宋体" charset="-122"/>
              </a:rPr>
              <a:t> is in A</a:t>
            </a:r>
            <a:r>
              <a:rPr lang="en-US" altLang="zh-CN" sz="2800" baseline="-25000">
                <a:latin typeface="Arial" charset="0"/>
                <a:ea typeface="宋体" charset="-122"/>
              </a:rPr>
              <a:t>k</a:t>
            </a:r>
          </a:p>
          <a:p>
            <a:pPr>
              <a:buClr>
                <a:schemeClr val="tx1"/>
              </a:buClr>
            </a:pPr>
            <a:endParaRPr lang="en-US" altLang="zh-CN" sz="2800"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</a:rPr>
              <a:t>Multiple Classes Problem</a:t>
            </a: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971550" y="4292600"/>
            <a:ext cx="7772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ahoma" pitchFamily="34" charset="0"/>
              </a:rPr>
              <a:t>These values can also be used to reject decisions, for instance by considering the difference between the maximum and the second highest value as a measure of confidence  in the classification.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827088" y="1700213"/>
            <a:ext cx="5715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latin typeface="Tahoma" pitchFamily="34" charset="0"/>
              </a:rPr>
              <a:t>Taking, </a:t>
            </a:r>
          </a:p>
        </p:txBody>
      </p:sp>
      <p:graphicFrame>
        <p:nvGraphicFramePr>
          <p:cNvPr id="25602" name="Object 0"/>
          <p:cNvGraphicFramePr>
            <a:graphicFrameLocks noChangeAspect="1"/>
          </p:cNvGraphicFramePr>
          <p:nvPr/>
        </p:nvGraphicFramePr>
        <p:xfrm>
          <a:off x="2195513" y="2420938"/>
          <a:ext cx="4248150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0" name="Formula" r:id="rId4" imgW="2142720" imgH="825840" progId="Equation.Ribbit">
                  <p:embed/>
                </p:oleObj>
              </mc:Choice>
              <mc:Fallback>
                <p:oleObj name="Formula" r:id="rId4" imgW="2142720" imgH="82584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420938"/>
                        <a:ext cx="4248150" cy="163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</a:rPr>
              <a:t>Why does </a:t>
            </a:r>
            <a:r>
              <a:rPr lang="en-US" altLang="zh-CN" sz="4000" smtClean="0">
                <a:solidFill>
                  <a:schemeClr val="tx1"/>
                </a:solidFill>
              </a:rPr>
              <a:t>SVM</a:t>
            </a:r>
            <a:r>
              <a:rPr lang="en-US" altLang="zh-CN" smtClean="0">
                <a:solidFill>
                  <a:schemeClr val="tx1"/>
                </a:solidFill>
              </a:rPr>
              <a:t> work well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Measurement: the risk of misclassifying of training samples and test samples (generalization problem).</a:t>
            </a:r>
          </a:p>
          <a:p>
            <a:pPr eaLnBrk="1" hangingPunct="1"/>
            <a:r>
              <a:rPr lang="en-US" altLang="zh-CN" smtClean="0"/>
              <a:t>Principle: structural risk minimization.</a:t>
            </a:r>
          </a:p>
          <a:p>
            <a:pPr eaLnBrk="1" hangingPunct="1"/>
            <a:r>
              <a:rPr lang="en-US" altLang="zh-CN" smtClean="0"/>
              <a:t>Key concept: VC dimension.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VC (Vapnik-Chervonenkis) Dimension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smtClean="0"/>
              <a:t>Definition</a:t>
            </a:r>
            <a:r>
              <a:rPr lang="en-US" altLang="zh-CN" sz="2800" smtClean="0"/>
              <a:t>: the VC dimension for a set of function f(</a:t>
            </a:r>
            <a:r>
              <a:rPr lang="en-US" altLang="zh-CN" sz="2800" smtClean="0">
                <a:latin typeface="Symbol" pitchFamily="18" charset="2"/>
              </a:rPr>
              <a:t>a</a:t>
            </a:r>
            <a:r>
              <a:rPr lang="en-US" altLang="zh-CN" sz="2800" smtClean="0"/>
              <a:t>) is defined as the maximum number of training points that can be shattered by H={f(</a:t>
            </a:r>
            <a:r>
              <a:rPr lang="en-US" altLang="zh-CN" sz="2800" smtClean="0">
                <a:latin typeface="Symbol" pitchFamily="18" charset="2"/>
              </a:rPr>
              <a:t>a</a:t>
            </a:r>
            <a:r>
              <a:rPr lang="en-US" altLang="zh-CN" sz="2800" smtClean="0"/>
              <a:t>)}.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smtClean="0"/>
              <a:t>Shattered</a:t>
            </a:r>
            <a:r>
              <a:rPr lang="en-US" altLang="zh-CN" sz="2800" smtClean="0"/>
              <a:t>: if a given set of N points can be labeled in all possible 2</a:t>
            </a:r>
            <a:r>
              <a:rPr lang="en-US" altLang="zh-CN" sz="2800" baseline="30000" smtClean="0"/>
              <a:t>N </a:t>
            </a:r>
            <a:r>
              <a:rPr lang="en-US" altLang="zh-CN" sz="2800" smtClean="0"/>
              <a:t>ways, and for each labeling, a number of the set {f(</a:t>
            </a:r>
            <a:r>
              <a:rPr lang="en-US" altLang="zh-CN" sz="2800" smtClean="0">
                <a:latin typeface="Symbol" pitchFamily="18" charset="2"/>
              </a:rPr>
              <a:t>a</a:t>
            </a:r>
            <a:r>
              <a:rPr lang="en-US" altLang="zh-CN" sz="2800" smtClean="0"/>
              <a:t>)} can be found which correctly assigns those labels, we see that the set of points is shattered by that set of functions.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40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79488" y="2230438"/>
            <a:ext cx="5729287" cy="3149600"/>
          </a:xfrm>
        </p:spPr>
      </p:pic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990600" y="1905000"/>
            <a:ext cx="716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latin typeface="Tahoma" pitchFamily="34" charset="0"/>
              </a:rPr>
              <a:t>VC dimension for lines in the plane is 3.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90600" y="5562600"/>
            <a:ext cx="7696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ahoma" pitchFamily="34" charset="0"/>
              </a:rPr>
              <a:t>The VC dimension of a set of oriented hyperplane in R</a:t>
            </a:r>
            <a:r>
              <a:rPr kumimoji="1" lang="en-US" altLang="zh-CN" sz="2400" baseline="40000">
                <a:latin typeface="Tahoma" pitchFamily="34" charset="0"/>
              </a:rPr>
              <a:t>n</a:t>
            </a:r>
            <a:r>
              <a:rPr kumimoji="1" lang="en-US" altLang="zh-CN" sz="2400">
                <a:latin typeface="Tahoma" pitchFamily="34" charset="0"/>
              </a:rPr>
              <a:t> is n+1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Example: Infinite VC Dimension</a:t>
            </a:r>
          </a:p>
        </p:txBody>
      </p:sp>
      <p:sp>
        <p:nvSpPr>
          <p:cNvPr id="26628" name="Rectangle 2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f(x, </a:t>
            </a:r>
            <a:r>
              <a:rPr lang="en-US" altLang="zh-CN" smtClean="0">
                <a:latin typeface="Symbol" pitchFamily="18" charset="2"/>
              </a:rPr>
              <a:t>a</a:t>
            </a:r>
            <a:r>
              <a:rPr lang="en-US" altLang="zh-CN" smtClean="0"/>
              <a:t>)=sgn(sin </a:t>
            </a:r>
            <a:r>
              <a:rPr lang="en-US" altLang="zh-CN" smtClean="0">
                <a:latin typeface="Symbol" pitchFamily="18" charset="2"/>
              </a:rPr>
              <a:t>a</a:t>
            </a:r>
            <a:r>
              <a:rPr lang="en-US" altLang="zh-CN" smtClean="0"/>
              <a:t>x) can shatter arbitrary points.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So the VC dimension of these function is infinite.</a:t>
            </a:r>
          </a:p>
        </p:txBody>
      </p:sp>
      <p:graphicFrame>
        <p:nvGraphicFramePr>
          <p:cNvPr id="26626" name="Object 0"/>
          <p:cNvGraphicFramePr>
            <a:graphicFrameLocks noChangeAspect="1"/>
          </p:cNvGraphicFramePr>
          <p:nvPr/>
        </p:nvGraphicFramePr>
        <p:xfrm>
          <a:off x="2805113" y="2649538"/>
          <a:ext cx="3382962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4" name="Formula" r:id="rId4" imgW="1707120" imgH="708840" progId="Equation.Ribbit">
                  <p:embed/>
                </p:oleObj>
              </mc:Choice>
              <mc:Fallback>
                <p:oleObj name="Formula" r:id="rId4" imgW="1707120" imgH="70884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13" y="2649538"/>
                        <a:ext cx="3382962" cy="140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Expected Risk</a:t>
            </a:r>
          </a:p>
        </p:txBody>
      </p:sp>
      <p:sp>
        <p:nvSpPr>
          <p:cNvPr id="27652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827088" y="1628775"/>
            <a:ext cx="7772400" cy="41148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smtClean="0"/>
              <a:t>Given N observation { (z</a:t>
            </a:r>
            <a:r>
              <a:rPr lang="en-US" altLang="zh-CN" sz="2800" baseline="-25000" smtClean="0"/>
              <a:t>i</a:t>
            </a:r>
            <a:r>
              <a:rPr lang="en-US" altLang="zh-CN" sz="2800" smtClean="0"/>
              <a:t>,y</a:t>
            </a:r>
            <a:r>
              <a:rPr lang="en-US" altLang="zh-CN" sz="2800" baseline="-25000" smtClean="0"/>
              <a:t>i</a:t>
            </a:r>
            <a:r>
              <a:rPr lang="en-US" altLang="zh-CN" sz="2800" smtClean="0"/>
              <a:t>), i=1,2,…,N }, and assume these observations  are drawn from some unknown probability distribution P(z,y). Suppose a classifier gives prediction f(z,</a:t>
            </a:r>
            <a:r>
              <a:rPr lang="en-US" altLang="zh-CN" sz="2800" smtClean="0">
                <a:latin typeface="Symbol" pitchFamily="18" charset="2"/>
              </a:rPr>
              <a:t>a</a:t>
            </a:r>
            <a:r>
              <a:rPr lang="en-US" altLang="zh-CN" sz="2800" smtClean="0"/>
              <a:t>) for each z. The expectation of the test error for the classifier is called as </a:t>
            </a:r>
            <a:r>
              <a:rPr lang="en-US" altLang="zh-CN" sz="2800" b="1" u="sng" smtClean="0"/>
              <a:t>expected risk</a:t>
            </a:r>
            <a:r>
              <a:rPr lang="en-US" altLang="zh-CN" sz="2800" smtClean="0"/>
              <a:t>,</a:t>
            </a:r>
          </a:p>
          <a:p>
            <a:pPr eaLnBrk="1" hangingPunct="1"/>
            <a:endParaRPr lang="en-US" altLang="zh-CN" smtClean="0"/>
          </a:p>
        </p:txBody>
      </p:sp>
      <p:graphicFrame>
        <p:nvGraphicFramePr>
          <p:cNvPr id="27650" name="Object 0"/>
          <p:cNvGraphicFramePr>
            <a:graphicFrameLocks noChangeAspect="1"/>
          </p:cNvGraphicFramePr>
          <p:nvPr/>
        </p:nvGraphicFramePr>
        <p:xfrm>
          <a:off x="2484438" y="4797425"/>
          <a:ext cx="4200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58" name="Formula" r:id="rId4" imgW="2118600" imgH="359640" progId="Equation.Ribbit">
                  <p:embed/>
                </p:oleObj>
              </mc:Choice>
              <mc:Fallback>
                <p:oleObj name="Formula" r:id="rId4" imgW="2118600" imgH="35964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797425"/>
                        <a:ext cx="420052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Empirical Risk</a:t>
            </a:r>
          </a:p>
        </p:txBody>
      </p:sp>
      <p:sp>
        <p:nvSpPr>
          <p:cNvPr id="2867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empirical risk </a:t>
            </a:r>
            <a:r>
              <a:rPr lang="en-US" altLang="zh-CN" i="1" smtClean="0"/>
              <a:t>R</a:t>
            </a:r>
            <a:r>
              <a:rPr lang="en-US" altLang="zh-CN" i="1" baseline="-25000" smtClean="0"/>
              <a:t>emp </a:t>
            </a:r>
            <a:r>
              <a:rPr lang="en-US" altLang="zh-CN" smtClean="0"/>
              <a:t>is</a:t>
            </a:r>
          </a:p>
        </p:txBody>
      </p:sp>
      <p:graphicFrame>
        <p:nvGraphicFramePr>
          <p:cNvPr id="28674" name="Object 0"/>
          <p:cNvGraphicFramePr>
            <a:graphicFrameLocks noChangeAspect="1"/>
          </p:cNvGraphicFramePr>
          <p:nvPr/>
        </p:nvGraphicFramePr>
        <p:xfrm>
          <a:off x="2351088" y="2895600"/>
          <a:ext cx="4291012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2" name="Formula" r:id="rId4" imgW="2165400" imgH="462600" progId="Equation.Ribbit">
                  <p:embed/>
                </p:oleObj>
              </mc:Choice>
              <mc:Fallback>
                <p:oleObj name="Formula" r:id="rId4" imgW="2165400" imgH="462600" progId="Equation.Ribbit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2895600"/>
                        <a:ext cx="4291012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chemeClr val="tx1"/>
                </a:solidFill>
              </a:rPr>
              <a:t>Relation Between Two Risks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smtClean="0"/>
              <a:t>Under certain model, Vapnik proved the bound for the expected risk which holds with probability</a:t>
            </a:r>
            <a:r>
              <a:rPr lang="en-US" altLang="zh-CN" sz="2400" smtClean="0"/>
              <a:t> 1-</a:t>
            </a:r>
            <a:r>
              <a:rPr lang="en-US" altLang="zh-CN" sz="2800" smtClean="0">
                <a:latin typeface="Symbol" pitchFamily="18" charset="2"/>
              </a:rPr>
              <a:t>h</a:t>
            </a:r>
            <a:r>
              <a:rPr lang="en-US" altLang="zh-CN" sz="2400" smtClean="0">
                <a:latin typeface="Symbol" pitchFamily="18" charset="2"/>
              </a:rPr>
              <a:t>.</a:t>
            </a:r>
          </a:p>
        </p:txBody>
      </p:sp>
      <p:sp>
        <p:nvSpPr>
          <p:cNvPr id="29701" name="Text Box 8"/>
          <p:cNvSpPr txBox="1">
            <a:spLocks noChangeArrowheads="1"/>
          </p:cNvSpPr>
          <p:nvPr/>
        </p:nvSpPr>
        <p:spPr bwMode="auto">
          <a:xfrm>
            <a:off x="971550" y="4508500"/>
            <a:ext cx="77057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ahoma" pitchFamily="34" charset="0"/>
              </a:rPr>
              <a:t>Where h is the VC dimension of  f(z,</a:t>
            </a:r>
            <a:r>
              <a:rPr kumimoji="1" lang="en-US" altLang="zh-CN" sz="2400">
                <a:latin typeface="Symbol" pitchFamily="18" charset="2"/>
              </a:rPr>
              <a:t>a</a:t>
            </a:r>
            <a:r>
              <a:rPr kumimoji="1" lang="en-US" altLang="zh-CN" sz="2400">
                <a:latin typeface="Tahoma" pitchFamily="34" charset="0"/>
              </a:rPr>
              <a:t>), and the second term on the right hand size is called VC </a:t>
            </a:r>
            <a:r>
              <a:rPr kumimoji="1" lang="en-US" altLang="zh-CN" sz="2400" i="1">
                <a:latin typeface="Tahoma" pitchFamily="34" charset="0"/>
              </a:rPr>
              <a:t>confidence</a:t>
            </a:r>
            <a:r>
              <a:rPr kumimoji="1" lang="en-US" altLang="zh-CN" sz="2400">
                <a:latin typeface="Tahoma" pitchFamily="34" charset="0"/>
              </a:rPr>
              <a:t>.</a:t>
            </a:r>
          </a:p>
        </p:txBody>
      </p:sp>
      <p:graphicFrame>
        <p:nvGraphicFramePr>
          <p:cNvPr id="29698" name="Object 14"/>
          <p:cNvGraphicFramePr>
            <a:graphicFrameLocks noChangeAspect="1"/>
          </p:cNvGraphicFramePr>
          <p:nvPr/>
        </p:nvGraphicFramePr>
        <p:xfrm>
          <a:off x="1673225" y="2881313"/>
          <a:ext cx="56451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6" name="Formula" r:id="rId4" imgW="2848680" imgH="476280" progId="Equation.Ribbit">
                  <p:embed/>
                </p:oleObj>
              </mc:Choice>
              <mc:Fallback>
                <p:oleObj name="Formula" r:id="rId4" imgW="2848680" imgH="476280" progId="Equation.Ribbit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225" y="2881313"/>
                        <a:ext cx="5645150" cy="942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AU">
                <a:latin typeface="Arial" charset="0"/>
              </a:rPr>
              <a:t>Other Classifiers Include…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752600"/>
            <a:ext cx="8458200" cy="39084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AU" sz="2800" dirty="0" smtClean="0">
                <a:latin typeface="Arial" charset="0"/>
              </a:rPr>
              <a:t>Decision tree (CART, C4.5)</a:t>
            </a:r>
          </a:p>
          <a:p>
            <a:pPr>
              <a:lnSpc>
                <a:spcPct val="150000"/>
              </a:lnSpc>
            </a:pPr>
            <a:r>
              <a:rPr lang="en-AU" sz="2800" dirty="0" smtClean="0">
                <a:latin typeface="Arial" charset="0"/>
              </a:rPr>
              <a:t>Neural </a:t>
            </a:r>
            <a:r>
              <a:rPr lang="en-AU" sz="2800" dirty="0">
                <a:latin typeface="Arial" charset="0"/>
              </a:rPr>
              <a:t>networks</a:t>
            </a:r>
          </a:p>
          <a:p>
            <a:pPr>
              <a:lnSpc>
                <a:spcPct val="150000"/>
              </a:lnSpc>
            </a:pPr>
            <a:r>
              <a:rPr lang="en-AU" sz="2800" dirty="0" smtClean="0">
                <a:latin typeface="Arial" charset="0"/>
              </a:rPr>
              <a:t>Nearest neighbour (KNN)</a:t>
            </a:r>
          </a:p>
          <a:p>
            <a:pPr>
              <a:lnSpc>
                <a:spcPct val="150000"/>
              </a:lnSpc>
            </a:pPr>
            <a:r>
              <a:rPr lang="en-AU" sz="2800" dirty="0" smtClean="0">
                <a:latin typeface="Arial" charset="0"/>
              </a:rPr>
              <a:t>Logistic </a:t>
            </a:r>
            <a:r>
              <a:rPr lang="en-AU" sz="2800" dirty="0">
                <a:latin typeface="Arial" charset="0"/>
              </a:rPr>
              <a:t>regression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latin typeface="Arial" charset="0"/>
              </a:rPr>
              <a:t>Projection pursuit</a:t>
            </a:r>
          </a:p>
          <a:p>
            <a:pPr>
              <a:lnSpc>
                <a:spcPct val="150000"/>
              </a:lnSpc>
            </a:pPr>
            <a:r>
              <a:rPr lang="en-AU" sz="2800" dirty="0">
                <a:latin typeface="Arial" charset="0"/>
              </a:rPr>
              <a:t>Bayesian belief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smtClean="0"/>
              <a:t>Measuring the Accuracy of </a:t>
            </a:r>
            <a:br>
              <a:rPr lang="en-US" altLang="zh-CN" sz="4000" smtClean="0"/>
            </a:br>
            <a:r>
              <a:rPr lang="en-US" altLang="zh-CN" sz="4000" smtClean="0"/>
              <a:t>the Classifier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Hold-out test</a:t>
            </a:r>
          </a:p>
          <a:p>
            <a:pPr lvl="1"/>
            <a:r>
              <a:rPr lang="en-US" altLang="zh-CN" smtClean="0"/>
              <a:t>Hold a certain fraction of samples for test.</a:t>
            </a:r>
          </a:p>
          <a:p>
            <a:r>
              <a:rPr lang="en-US" altLang="zh-CN" smtClean="0"/>
              <a:t>Leave one out cross-validation</a:t>
            </a:r>
          </a:p>
          <a:p>
            <a:r>
              <a:rPr lang="en-US" altLang="zh-CN" smtClean="0"/>
              <a:t>K-fold cross-validation</a:t>
            </a:r>
          </a:p>
          <a:p>
            <a:pPr lvl="1">
              <a:lnSpc>
                <a:spcPct val="110000"/>
              </a:lnSpc>
            </a:pPr>
            <a:r>
              <a:rPr lang="zh-CN" altLang="en-US" smtClean="0"/>
              <a:t>将数据集分为</a:t>
            </a:r>
            <a:r>
              <a:rPr lang="en-US" altLang="zh-CN" smtClean="0"/>
              <a:t>k</a:t>
            </a:r>
            <a:r>
              <a:rPr lang="zh-CN" altLang="en-US" smtClean="0"/>
              <a:t>个子集；</a:t>
            </a:r>
          </a:p>
          <a:p>
            <a:pPr lvl="1">
              <a:lnSpc>
                <a:spcPct val="110000"/>
              </a:lnSpc>
            </a:pPr>
            <a:r>
              <a:rPr lang="zh-CN" altLang="en-US" smtClean="0"/>
              <a:t>用</a:t>
            </a:r>
            <a:r>
              <a:rPr lang="en-US" altLang="zh-CN" i="1" smtClean="0"/>
              <a:t>k-1</a:t>
            </a:r>
            <a:r>
              <a:rPr lang="zh-CN" altLang="en-US" smtClean="0"/>
              <a:t>个子集作训练集，</a:t>
            </a:r>
            <a:r>
              <a:rPr lang="en-US" altLang="zh-CN" smtClean="0"/>
              <a:t>1</a:t>
            </a:r>
            <a:r>
              <a:rPr lang="zh-CN" altLang="en-US" smtClean="0"/>
              <a:t>个子集作测试集，然后</a:t>
            </a:r>
            <a:r>
              <a:rPr lang="en-US" altLang="zh-CN" smtClean="0"/>
              <a:t>k</a:t>
            </a:r>
            <a:r>
              <a:rPr lang="zh-CN" altLang="en-US" smtClean="0"/>
              <a:t>次交叉验证；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Bayes</a:t>
            </a:r>
            <a:r>
              <a:rPr lang="zh-CN" altLang="en-US" smtClean="0"/>
              <a:t>公式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后验概率</a:t>
            </a:r>
            <a:r>
              <a:rPr lang="en-US" altLang="zh-CN" smtClean="0"/>
              <a:t>: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先验概率</a:t>
            </a:r>
            <a:r>
              <a:rPr lang="en-US" altLang="zh-CN" smtClean="0"/>
              <a:t>: </a:t>
            </a:r>
            <a:r>
              <a:rPr lang="en-US" altLang="zh-CN" smtClean="0">
                <a:latin typeface="Symbol" pitchFamily="18" charset="2"/>
                <a:sym typeface="Symbol" pitchFamily="18" charset="2"/>
              </a:rPr>
              <a:t></a:t>
            </a:r>
            <a:r>
              <a:rPr lang="en-US" altLang="zh-CN" baseline="-25000" smtClean="0">
                <a:sym typeface="Symbol" pitchFamily="18" charset="2"/>
              </a:rPr>
              <a:t>k</a:t>
            </a:r>
            <a:r>
              <a:rPr lang="en-US" altLang="zh-CN" smtClean="0"/>
              <a:t>, </a:t>
            </a:r>
            <a:r>
              <a:rPr lang="zh-CN" altLang="en-US" smtClean="0"/>
              <a:t>其中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</a:t>
            </a:r>
            <a:r>
              <a:rPr lang="en-US" altLang="zh-CN" baseline="-25000" smtClean="0">
                <a:sym typeface="Symbol" pitchFamily="18" charset="2"/>
              </a:rPr>
              <a:t>k</a:t>
            </a:r>
            <a:r>
              <a:rPr lang="en-US" altLang="zh-CN" smtClean="0"/>
              <a:t>=1.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Bayes</a:t>
            </a:r>
            <a:r>
              <a:rPr lang="zh-CN" altLang="en-US" smtClean="0"/>
              <a:t>公式 </a:t>
            </a:r>
          </a:p>
        </p:txBody>
      </p:sp>
      <p:graphicFrame>
        <p:nvGraphicFramePr>
          <p:cNvPr id="2050" name="Object 15"/>
          <p:cNvGraphicFramePr>
            <a:graphicFrameLocks noChangeAspect="1"/>
          </p:cNvGraphicFramePr>
          <p:nvPr/>
        </p:nvGraphicFramePr>
        <p:xfrm>
          <a:off x="2895600" y="1676400"/>
          <a:ext cx="10763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4" name="Formula" r:id="rId4" imgW="542520" imgH="207360" progId="Equation.Ribbit">
                  <p:embed/>
                </p:oleObj>
              </mc:Choice>
              <mc:Fallback>
                <p:oleObj name="Formula" r:id="rId4" imgW="542520" imgH="207360" progId="Equation.Ribbit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676400"/>
                        <a:ext cx="1076325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6"/>
          <p:cNvGraphicFramePr>
            <a:graphicFrameLocks noChangeAspect="1"/>
          </p:cNvGraphicFramePr>
          <p:nvPr/>
        </p:nvGraphicFramePr>
        <p:xfrm>
          <a:off x="2514600" y="4876800"/>
          <a:ext cx="35210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5" name="Formula" r:id="rId6" imgW="1776960" imgH="437040" progId="Equation.Ribbit">
                  <p:embed/>
                </p:oleObj>
              </mc:Choice>
              <mc:Fallback>
                <p:oleObj name="Formula" r:id="rId6" imgW="1776960" imgH="437040" progId="Equation.Ribbit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876800"/>
                        <a:ext cx="3521075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smtClean="0"/>
              <a:t>Measuring the Accuracy of </a:t>
            </a:r>
            <a:br>
              <a:rPr lang="en-US" altLang="zh-CN" sz="4000" smtClean="0"/>
            </a:br>
            <a:r>
              <a:rPr lang="en-US" altLang="zh-CN" sz="4000" smtClean="0"/>
              <a:t>the Classifier</a:t>
            </a:r>
          </a:p>
        </p:txBody>
      </p:sp>
      <p:graphicFrame>
        <p:nvGraphicFramePr>
          <p:cNvPr id="266243" name="Group 3"/>
          <p:cNvGraphicFramePr>
            <a:graphicFrameLocks noGrp="1"/>
          </p:cNvGraphicFramePr>
          <p:nvPr>
            <p:ph idx="1"/>
          </p:nvPr>
        </p:nvGraphicFramePr>
        <p:xfrm>
          <a:off x="457200" y="2133600"/>
          <a:ext cx="8153400" cy="3298000"/>
        </p:xfrm>
        <a:graphic>
          <a:graphicData uri="http://schemas.openxmlformats.org/drawingml/2006/table">
            <a:tbl>
              <a:tblPr/>
              <a:tblGrid>
                <a:gridCol w="1962150"/>
                <a:gridCol w="2870200"/>
                <a:gridCol w="3321050"/>
              </a:tblGrid>
              <a:tr h="725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Real Negative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Real Positive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7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Claimed Positive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False Positve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True Positive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(TP)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ymbol" pitchFamily="18" charset="2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Claimed Negative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True Negative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(TN)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ymbol" pitchFamily="18" charset="2"/>
                        <a:ea typeface="宋体" pitchFamily="2" charset="-122"/>
                        <a:sym typeface="Symbol" pitchFamily="18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False Negative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(FN)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ymbol" pitchFamily="18" charset="2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smtClean="0"/>
              <a:t>Measuring the Accuracy of </a:t>
            </a:r>
            <a:br>
              <a:rPr lang="en-US" altLang="zh-CN" sz="4000" smtClean="0"/>
            </a:br>
            <a:r>
              <a:rPr lang="en-US" altLang="zh-CN" sz="4000" smtClean="0"/>
              <a:t>the Classifier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Sensitivity (Sn)</a:t>
            </a:r>
          </a:p>
          <a:p>
            <a:r>
              <a:rPr lang="en-US" altLang="zh-CN" smtClean="0"/>
              <a:t>False Positive Rate (FPR)</a:t>
            </a:r>
          </a:p>
          <a:p>
            <a:r>
              <a:rPr lang="en-US" altLang="zh-CN" smtClean="0"/>
              <a:t>Correlation Coefficient (CC)</a:t>
            </a:r>
          </a:p>
          <a:p>
            <a:r>
              <a:rPr lang="en-US" altLang="zh-CN" smtClean="0"/>
              <a:t>Approximate Correlation (AC)</a:t>
            </a:r>
          </a:p>
        </p:txBody>
      </p:sp>
      <p:pic>
        <p:nvPicPr>
          <p:cNvPr id="10244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4191000"/>
            <a:ext cx="5789613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smtClean="0"/>
              <a:t>Measuring the Accuracy of </a:t>
            </a:r>
            <a:br>
              <a:rPr lang="en-US" altLang="zh-CN" sz="4000" smtClean="0"/>
            </a:br>
            <a:r>
              <a:rPr lang="en-US" altLang="zh-CN" sz="4000" smtClean="0"/>
              <a:t>the Classifier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smtClean="0"/>
              <a:t>ROC:  Receiver Operating Characteristic or Relative Operating Characteristic.  True positive proportion  v.s. False-positive proportion.</a:t>
            </a:r>
          </a:p>
          <a:p>
            <a:endParaRPr lang="en-US" altLang="zh-CN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57400" y="3733800"/>
            <a:ext cx="4343400" cy="2819400"/>
            <a:chOff x="1344" y="2256"/>
            <a:chExt cx="1518" cy="1476"/>
          </a:xfrm>
        </p:grpSpPr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44" y="2400"/>
              <a:ext cx="138" cy="1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88" y="2256"/>
              <a:ext cx="1374" cy="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84" y="3552"/>
              <a:ext cx="1272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/>
          <a:lstStyle/>
          <a:p>
            <a:r>
              <a:rPr lang="en-AU" dirty="0">
                <a:latin typeface="Arial" charset="0"/>
              </a:rPr>
              <a:t>Aggregating classifiers</a:t>
            </a:r>
            <a:endParaRPr lang="en-US" altLang="zh-CN" dirty="0">
              <a:latin typeface="Arial" charset="0"/>
              <a:ea typeface="宋体" charset="-122"/>
            </a:endParaRP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524000"/>
            <a:ext cx="8915400" cy="5334000"/>
          </a:xfrm>
        </p:spPr>
        <p:txBody>
          <a:bodyPr/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>
                <a:latin typeface="Arial" charset="0"/>
                <a:ea typeface="宋体" charset="-122"/>
              </a:rPr>
              <a:t>Breiman (1996, 1998) found that gains in accuracy could be obtained by aggregating predictors built from perturbed versions of the learning set; the multiple versions of the predictor are aggregated by voting.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>
                <a:latin typeface="Arial" charset="0"/>
                <a:ea typeface="宋体" charset="-122"/>
              </a:rPr>
              <a:t>Let C(., L</a:t>
            </a:r>
            <a:r>
              <a:rPr lang="en-US" altLang="zh-CN" sz="2800" baseline="-25000">
                <a:latin typeface="Arial" charset="0"/>
                <a:ea typeface="宋体" charset="-122"/>
              </a:rPr>
              <a:t>b</a:t>
            </a:r>
            <a:r>
              <a:rPr lang="en-US" altLang="zh-CN" sz="2800">
                <a:latin typeface="Arial" charset="0"/>
                <a:ea typeface="宋体" charset="-122"/>
              </a:rPr>
              <a:t>) denote the classifier built from the bth perturbed learning set L</a:t>
            </a:r>
            <a:r>
              <a:rPr lang="en-US" altLang="zh-CN" sz="2800" baseline="-25000">
                <a:latin typeface="Arial" charset="0"/>
                <a:ea typeface="宋体" charset="-122"/>
              </a:rPr>
              <a:t>b</a:t>
            </a:r>
            <a:r>
              <a:rPr lang="en-US" altLang="zh-CN" sz="2800">
                <a:latin typeface="Arial" charset="0"/>
                <a:ea typeface="宋体" charset="-122"/>
              </a:rPr>
              <a:t>, and let </a:t>
            </a:r>
            <a:r>
              <a:rPr lang="en-AU" sz="2800">
                <a:latin typeface="Arial" charset="0"/>
              </a:rPr>
              <a:t>w</a:t>
            </a:r>
            <a:r>
              <a:rPr lang="en-AU" sz="2800" baseline="-25000">
                <a:latin typeface="Arial" charset="0"/>
              </a:rPr>
              <a:t>b</a:t>
            </a:r>
            <a:r>
              <a:rPr lang="en-AU" sz="2800" i="1">
                <a:latin typeface="Arial" charset="0"/>
              </a:rPr>
              <a:t> </a:t>
            </a:r>
            <a:r>
              <a:rPr lang="en-AU" sz="2800">
                <a:latin typeface="Arial" charset="0"/>
              </a:rPr>
              <a:t>denote the weight given to predictions made by this classifier. The predicted class for an observation x is given by</a:t>
            </a:r>
          </a:p>
          <a:p>
            <a:pPr eaLnBrk="0" hangingPunc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AU" sz="2400" b="1" i="1">
                <a:latin typeface="Arial" charset="0"/>
              </a:rPr>
              <a:t>                         </a:t>
            </a:r>
            <a:r>
              <a:rPr lang="en-AU" sz="2400">
                <a:latin typeface="Arial" charset="0"/>
              </a:rPr>
              <a:t>argmax</a:t>
            </a:r>
            <a:r>
              <a:rPr lang="en-AU" sz="2400" baseline="-25000">
                <a:latin typeface="Arial" charset="0"/>
              </a:rPr>
              <a:t>k</a:t>
            </a:r>
            <a:r>
              <a:rPr lang="en-AU" sz="2400">
                <a:latin typeface="Arial" charset="0"/>
              </a:rPr>
              <a:t> ∑</a:t>
            </a:r>
            <a:r>
              <a:rPr lang="en-AU" sz="2400" baseline="-25000">
                <a:latin typeface="Arial" charset="0"/>
              </a:rPr>
              <a:t>b</a:t>
            </a:r>
            <a:r>
              <a:rPr lang="en-AU" sz="2400">
                <a:latin typeface="Arial" charset="0"/>
              </a:rPr>
              <a:t> w</a:t>
            </a:r>
            <a:r>
              <a:rPr lang="en-AU" sz="2400" baseline="-25000">
                <a:latin typeface="Arial" charset="0"/>
              </a:rPr>
              <a:t>b</a:t>
            </a:r>
            <a:r>
              <a:rPr lang="en-AU" sz="2400">
                <a:latin typeface="Arial" charset="0"/>
              </a:rPr>
              <a:t>I(C(x,L</a:t>
            </a:r>
            <a:r>
              <a:rPr lang="en-AU" sz="2400" baseline="-25000">
                <a:latin typeface="Arial" charset="0"/>
              </a:rPr>
              <a:t>b</a:t>
            </a:r>
            <a:r>
              <a:rPr lang="en-AU" sz="2400">
                <a:latin typeface="Arial" charset="0"/>
              </a:rPr>
              <a:t>) = k)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Arial" charset="0"/>
                <a:ea typeface="宋体" charset="-122"/>
              </a:rPr>
              <a:t>Diagram of aggregating classifiers</a:t>
            </a:r>
          </a:p>
        </p:txBody>
      </p:sp>
      <p:sp>
        <p:nvSpPr>
          <p:cNvPr id="238595" name="AutoShape 3"/>
          <p:cNvSpPr>
            <a:spLocks noChangeArrowheads="1"/>
          </p:cNvSpPr>
          <p:nvPr/>
        </p:nvSpPr>
        <p:spPr bwMode="auto">
          <a:xfrm>
            <a:off x="381000" y="2895600"/>
            <a:ext cx="1447800" cy="1600200"/>
          </a:xfrm>
          <a:prstGeom prst="flowChartProcess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1800"/>
          </a:p>
        </p:txBody>
      </p:sp>
      <p:sp>
        <p:nvSpPr>
          <p:cNvPr id="238596" name="AutoShape 4"/>
          <p:cNvSpPr>
            <a:spLocks noChangeArrowheads="1"/>
          </p:cNvSpPr>
          <p:nvPr/>
        </p:nvSpPr>
        <p:spPr bwMode="auto">
          <a:xfrm>
            <a:off x="2209800" y="1447800"/>
            <a:ext cx="914400" cy="685800"/>
          </a:xfrm>
          <a:prstGeom prst="flowChartProcess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CN" sz="1400">
              <a:ea typeface="宋体" charset="-122"/>
            </a:endParaRPr>
          </a:p>
          <a:p>
            <a:pPr algn="ctr"/>
            <a:endParaRPr lang="en-US" altLang="zh-CN" sz="1400">
              <a:ea typeface="宋体" charset="-122"/>
            </a:endParaRPr>
          </a:p>
          <a:p>
            <a:pPr algn="ctr"/>
            <a:endParaRPr lang="en-US" altLang="zh-CN" sz="1800">
              <a:ea typeface="宋体" charset="-122"/>
            </a:endParaRPr>
          </a:p>
        </p:txBody>
      </p:sp>
      <p:sp>
        <p:nvSpPr>
          <p:cNvPr id="238597" name="AutoShape 5"/>
          <p:cNvSpPr>
            <a:spLocks noChangeArrowheads="1"/>
          </p:cNvSpPr>
          <p:nvPr/>
        </p:nvSpPr>
        <p:spPr bwMode="auto">
          <a:xfrm>
            <a:off x="3733800" y="5334000"/>
            <a:ext cx="1066800" cy="609600"/>
          </a:xfrm>
          <a:prstGeom prst="flowChartProcess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400">
                <a:ea typeface="宋体" charset="-122"/>
              </a:rPr>
              <a:t>classifier500</a:t>
            </a:r>
          </a:p>
        </p:txBody>
      </p:sp>
      <p:sp>
        <p:nvSpPr>
          <p:cNvPr id="238598" name="AutoShape 6"/>
          <p:cNvSpPr>
            <a:spLocks noChangeArrowheads="1"/>
          </p:cNvSpPr>
          <p:nvPr/>
        </p:nvSpPr>
        <p:spPr bwMode="auto">
          <a:xfrm>
            <a:off x="2057400" y="5334000"/>
            <a:ext cx="1066800" cy="609600"/>
          </a:xfrm>
          <a:prstGeom prst="flowChartProcess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600">
                <a:ea typeface="宋体" charset="-122"/>
              </a:rPr>
              <a:t>Sample500</a:t>
            </a:r>
          </a:p>
        </p:txBody>
      </p:sp>
      <p:sp>
        <p:nvSpPr>
          <p:cNvPr id="238599" name="AutoShape 7"/>
          <p:cNvSpPr>
            <a:spLocks noChangeArrowheads="1"/>
          </p:cNvSpPr>
          <p:nvPr/>
        </p:nvSpPr>
        <p:spPr bwMode="auto">
          <a:xfrm>
            <a:off x="2057400" y="4267200"/>
            <a:ext cx="1066800" cy="609600"/>
          </a:xfrm>
          <a:prstGeom prst="flowChartProcess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600">
                <a:ea typeface="宋体" charset="-122"/>
              </a:rPr>
              <a:t>Sample499</a:t>
            </a:r>
          </a:p>
        </p:txBody>
      </p:sp>
      <p:sp>
        <p:nvSpPr>
          <p:cNvPr id="238601" name="Text Box 9"/>
          <p:cNvSpPr txBox="1">
            <a:spLocks noChangeArrowheads="1"/>
          </p:cNvSpPr>
          <p:nvPr/>
        </p:nvSpPr>
        <p:spPr bwMode="auto">
          <a:xfrm>
            <a:off x="1981200" y="3505200"/>
            <a:ext cx="1411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ea typeface="宋体" charset="-122"/>
              </a:rPr>
              <a:t>dot dot dot</a:t>
            </a:r>
          </a:p>
        </p:txBody>
      </p:sp>
      <p:sp>
        <p:nvSpPr>
          <p:cNvPr id="238602" name="AutoShape 10"/>
          <p:cNvSpPr>
            <a:spLocks noChangeArrowheads="1"/>
          </p:cNvSpPr>
          <p:nvPr/>
        </p:nvSpPr>
        <p:spPr bwMode="auto">
          <a:xfrm>
            <a:off x="3733800" y="1524000"/>
            <a:ext cx="1066800" cy="609600"/>
          </a:xfrm>
          <a:prstGeom prst="flowChartProcess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400">
                <a:ea typeface="宋体" charset="-122"/>
              </a:rPr>
              <a:t>classifier1</a:t>
            </a:r>
          </a:p>
        </p:txBody>
      </p:sp>
      <p:sp>
        <p:nvSpPr>
          <p:cNvPr id="238603" name="AutoShape 11"/>
          <p:cNvSpPr>
            <a:spLocks noChangeArrowheads="1"/>
          </p:cNvSpPr>
          <p:nvPr/>
        </p:nvSpPr>
        <p:spPr bwMode="auto">
          <a:xfrm>
            <a:off x="2209800" y="2438400"/>
            <a:ext cx="914400" cy="6096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04" name="AutoShape 12"/>
          <p:cNvSpPr>
            <a:spLocks noChangeArrowheads="1"/>
          </p:cNvSpPr>
          <p:nvPr/>
        </p:nvSpPr>
        <p:spPr bwMode="auto">
          <a:xfrm>
            <a:off x="3657600" y="2438400"/>
            <a:ext cx="1066800" cy="609600"/>
          </a:xfrm>
          <a:prstGeom prst="flowChartProcess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400">
                <a:ea typeface="宋体" charset="-122"/>
              </a:rPr>
              <a:t>classifier2</a:t>
            </a:r>
          </a:p>
        </p:txBody>
      </p:sp>
      <p:sp>
        <p:nvSpPr>
          <p:cNvPr id="238605" name="AutoShape 13"/>
          <p:cNvSpPr>
            <a:spLocks noChangeArrowheads="1"/>
          </p:cNvSpPr>
          <p:nvPr/>
        </p:nvSpPr>
        <p:spPr bwMode="auto">
          <a:xfrm>
            <a:off x="3733800" y="4267200"/>
            <a:ext cx="1066800" cy="609600"/>
          </a:xfrm>
          <a:prstGeom prst="flowChartProcess">
            <a:avLst/>
          </a:prstGeom>
          <a:solidFill>
            <a:srgbClr val="00FF00"/>
          </a:solidFill>
          <a:ln w="952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400">
                <a:ea typeface="宋体" charset="-122"/>
              </a:rPr>
              <a:t>classifier499</a:t>
            </a:r>
          </a:p>
        </p:txBody>
      </p:sp>
      <p:sp>
        <p:nvSpPr>
          <p:cNvPr id="238606" name="AutoShape 14"/>
          <p:cNvSpPr>
            <a:spLocks noChangeArrowheads="1"/>
          </p:cNvSpPr>
          <p:nvPr/>
        </p:nvSpPr>
        <p:spPr bwMode="auto">
          <a:xfrm>
            <a:off x="5486400" y="3276600"/>
            <a:ext cx="1295400" cy="609600"/>
          </a:xfrm>
          <a:prstGeom prst="flowChartProcess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800">
                <a:ea typeface="宋体" charset="-122"/>
              </a:rPr>
              <a:t>Aggregated</a:t>
            </a:r>
          </a:p>
          <a:p>
            <a:pPr algn="ctr"/>
            <a:r>
              <a:rPr lang="en-US" altLang="zh-CN" sz="1800">
                <a:ea typeface="宋体" charset="-122"/>
              </a:rPr>
              <a:t>classifier</a:t>
            </a:r>
          </a:p>
        </p:txBody>
      </p:sp>
      <p:sp>
        <p:nvSpPr>
          <p:cNvPr id="238607" name="Text Box 15"/>
          <p:cNvSpPr txBox="1">
            <a:spLocks noChangeArrowheads="1"/>
          </p:cNvSpPr>
          <p:nvPr/>
        </p:nvSpPr>
        <p:spPr bwMode="auto">
          <a:xfrm>
            <a:off x="3505200" y="3505200"/>
            <a:ext cx="1411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ea typeface="宋体" charset="-122"/>
              </a:rPr>
              <a:t>dot dot dot</a:t>
            </a:r>
          </a:p>
        </p:txBody>
      </p:sp>
      <p:sp>
        <p:nvSpPr>
          <p:cNvPr id="238610" name="Rectangle 18"/>
          <p:cNvSpPr>
            <a:spLocks noChangeArrowheads="1"/>
          </p:cNvSpPr>
          <p:nvPr/>
        </p:nvSpPr>
        <p:spPr bwMode="auto">
          <a:xfrm>
            <a:off x="457200" y="3124200"/>
            <a:ext cx="1255713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charset="-122"/>
              </a:rPr>
              <a:t>Training</a:t>
            </a:r>
          </a:p>
          <a:p>
            <a:pPr>
              <a:spcBef>
                <a:spcPct val="50000"/>
              </a:spcBef>
            </a:pPr>
            <a:r>
              <a:rPr lang="en-US" altLang="zh-CN" sz="1800">
                <a:ea typeface="宋体" charset="-122"/>
              </a:rPr>
              <a:t>Set:</a:t>
            </a:r>
          </a:p>
          <a:p>
            <a:pPr>
              <a:spcBef>
                <a:spcPct val="50000"/>
              </a:spcBef>
            </a:pPr>
            <a:r>
              <a:rPr lang="en-US" altLang="zh-CN" sz="1800">
                <a:ea typeface="宋体" charset="-122"/>
              </a:rPr>
              <a:t>X1 …X100</a:t>
            </a:r>
          </a:p>
        </p:txBody>
      </p:sp>
      <p:sp>
        <p:nvSpPr>
          <p:cNvPr id="238611" name="Text Box 19"/>
          <p:cNvSpPr txBox="1">
            <a:spLocks noChangeArrowheads="1"/>
          </p:cNvSpPr>
          <p:nvPr/>
        </p:nvSpPr>
        <p:spPr bwMode="auto">
          <a:xfrm>
            <a:off x="2133600" y="1600200"/>
            <a:ext cx="1050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ea typeface="宋体" charset="-122"/>
              </a:rPr>
              <a:t>Sample1</a:t>
            </a:r>
          </a:p>
        </p:txBody>
      </p:sp>
      <p:sp>
        <p:nvSpPr>
          <p:cNvPr id="238612" name="AutoShape 20"/>
          <p:cNvSpPr>
            <a:spLocks noChangeArrowheads="1"/>
          </p:cNvSpPr>
          <p:nvPr/>
        </p:nvSpPr>
        <p:spPr bwMode="auto">
          <a:xfrm>
            <a:off x="2209800" y="2438400"/>
            <a:ext cx="914400" cy="685800"/>
          </a:xfrm>
          <a:prstGeom prst="flowChartProcess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CN" sz="1400">
              <a:ea typeface="宋体" charset="-122"/>
            </a:endParaRPr>
          </a:p>
          <a:p>
            <a:pPr algn="ctr"/>
            <a:endParaRPr lang="en-US" altLang="zh-CN" sz="1400">
              <a:ea typeface="宋体" charset="-122"/>
            </a:endParaRPr>
          </a:p>
          <a:p>
            <a:pPr algn="ctr"/>
            <a:endParaRPr lang="en-US" altLang="zh-CN" sz="1800">
              <a:ea typeface="宋体" charset="-122"/>
            </a:endParaRPr>
          </a:p>
        </p:txBody>
      </p:sp>
      <p:sp>
        <p:nvSpPr>
          <p:cNvPr id="238613" name="Text Box 21"/>
          <p:cNvSpPr txBox="1">
            <a:spLocks noChangeArrowheads="1"/>
          </p:cNvSpPr>
          <p:nvPr/>
        </p:nvSpPr>
        <p:spPr bwMode="auto">
          <a:xfrm>
            <a:off x="2133600" y="2555875"/>
            <a:ext cx="11477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800">
                <a:ea typeface="宋体" charset="-122"/>
              </a:rPr>
              <a:t>Sample2</a:t>
            </a:r>
          </a:p>
        </p:txBody>
      </p:sp>
      <p:sp>
        <p:nvSpPr>
          <p:cNvPr id="238622" name="AutoShape 30"/>
          <p:cNvSpPr>
            <a:spLocks noChangeArrowheads="1"/>
          </p:cNvSpPr>
          <p:nvPr/>
        </p:nvSpPr>
        <p:spPr bwMode="auto">
          <a:xfrm>
            <a:off x="7315200" y="3276600"/>
            <a:ext cx="1295400" cy="609600"/>
          </a:xfrm>
          <a:prstGeom prst="flowChartProcess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800">
                <a:ea typeface="宋体" charset="-122"/>
              </a:rPr>
              <a:t>Test set</a:t>
            </a:r>
          </a:p>
        </p:txBody>
      </p:sp>
      <p:sp>
        <p:nvSpPr>
          <p:cNvPr id="238623" name="AutoShape 31"/>
          <p:cNvSpPr>
            <a:spLocks noChangeArrowheads="1"/>
          </p:cNvSpPr>
          <p:nvPr/>
        </p:nvSpPr>
        <p:spPr bwMode="auto">
          <a:xfrm>
            <a:off x="6781800" y="3352800"/>
            <a:ext cx="595313" cy="485775"/>
          </a:xfrm>
          <a:prstGeom prst="rightArrow">
            <a:avLst>
              <a:gd name="adj1" fmla="val 50000"/>
              <a:gd name="adj2" fmla="val 30637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25" name="AutoShape 33"/>
          <p:cNvSpPr>
            <a:spLocks noChangeArrowheads="1"/>
          </p:cNvSpPr>
          <p:nvPr/>
        </p:nvSpPr>
        <p:spPr bwMode="auto">
          <a:xfrm>
            <a:off x="3200400" y="1524000"/>
            <a:ext cx="457200" cy="48577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26" name="AutoShape 34"/>
          <p:cNvSpPr>
            <a:spLocks noChangeArrowheads="1"/>
          </p:cNvSpPr>
          <p:nvPr/>
        </p:nvSpPr>
        <p:spPr bwMode="auto">
          <a:xfrm>
            <a:off x="3200400" y="2514600"/>
            <a:ext cx="381000" cy="48577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29" name="AutoShape 37"/>
          <p:cNvSpPr>
            <a:spLocks noChangeArrowheads="1"/>
          </p:cNvSpPr>
          <p:nvPr/>
        </p:nvSpPr>
        <p:spPr bwMode="auto">
          <a:xfrm>
            <a:off x="3200400" y="4343400"/>
            <a:ext cx="381000" cy="48577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30" name="AutoShape 38"/>
          <p:cNvSpPr>
            <a:spLocks noChangeArrowheads="1"/>
          </p:cNvSpPr>
          <p:nvPr/>
        </p:nvSpPr>
        <p:spPr bwMode="auto">
          <a:xfrm>
            <a:off x="3276600" y="5486400"/>
            <a:ext cx="381000" cy="48577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31" name="AutoShape 39"/>
          <p:cNvSpPr>
            <a:spLocks noChangeArrowheads="1"/>
          </p:cNvSpPr>
          <p:nvPr/>
        </p:nvSpPr>
        <p:spPr bwMode="auto">
          <a:xfrm rot="-2783678">
            <a:off x="4631531" y="4588669"/>
            <a:ext cx="2043113" cy="485775"/>
          </a:xfrm>
          <a:prstGeom prst="rightArrow">
            <a:avLst>
              <a:gd name="adj1" fmla="val 50000"/>
              <a:gd name="adj2" fmla="val 105147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32" name="AutoShape 40"/>
          <p:cNvSpPr>
            <a:spLocks noChangeArrowheads="1"/>
          </p:cNvSpPr>
          <p:nvPr/>
        </p:nvSpPr>
        <p:spPr bwMode="auto">
          <a:xfrm rot="3501216">
            <a:off x="4586288" y="2195512"/>
            <a:ext cx="1828800" cy="485775"/>
          </a:xfrm>
          <a:prstGeom prst="rightArrow">
            <a:avLst>
              <a:gd name="adj1" fmla="val 50000"/>
              <a:gd name="adj2" fmla="val 94118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33" name="AutoShape 41"/>
          <p:cNvSpPr>
            <a:spLocks noChangeArrowheads="1"/>
          </p:cNvSpPr>
          <p:nvPr/>
        </p:nvSpPr>
        <p:spPr bwMode="auto">
          <a:xfrm rot="3501216">
            <a:off x="4776788" y="2690812"/>
            <a:ext cx="685800" cy="485775"/>
          </a:xfrm>
          <a:prstGeom prst="rightArrow">
            <a:avLst>
              <a:gd name="adj1" fmla="val 50000"/>
              <a:gd name="adj2" fmla="val 35294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34" name="AutoShape 42"/>
          <p:cNvSpPr>
            <a:spLocks noChangeArrowheads="1"/>
          </p:cNvSpPr>
          <p:nvPr/>
        </p:nvSpPr>
        <p:spPr bwMode="auto">
          <a:xfrm rot="-2783678">
            <a:off x="4891088" y="4024312"/>
            <a:ext cx="762000" cy="485775"/>
          </a:xfrm>
          <a:prstGeom prst="rightArrow">
            <a:avLst>
              <a:gd name="adj1" fmla="val 50000"/>
              <a:gd name="adj2" fmla="val 3921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35" name="AutoShape 43"/>
          <p:cNvSpPr>
            <a:spLocks noChangeArrowheads="1"/>
          </p:cNvSpPr>
          <p:nvPr/>
        </p:nvSpPr>
        <p:spPr bwMode="auto">
          <a:xfrm rot="-2783678">
            <a:off x="1801813" y="3192462"/>
            <a:ext cx="533400" cy="485775"/>
          </a:xfrm>
          <a:prstGeom prst="rightArrow">
            <a:avLst>
              <a:gd name="adj1" fmla="val 50000"/>
              <a:gd name="adj2" fmla="val 27451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36" name="AutoShape 44"/>
          <p:cNvSpPr>
            <a:spLocks noChangeArrowheads="1"/>
          </p:cNvSpPr>
          <p:nvPr/>
        </p:nvSpPr>
        <p:spPr bwMode="auto">
          <a:xfrm rot="-2783678">
            <a:off x="1157288" y="2119312"/>
            <a:ext cx="1066800" cy="485775"/>
          </a:xfrm>
          <a:prstGeom prst="rightArrow">
            <a:avLst>
              <a:gd name="adj1" fmla="val 50000"/>
              <a:gd name="adj2" fmla="val 54902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37" name="AutoShape 45"/>
          <p:cNvSpPr>
            <a:spLocks noChangeArrowheads="1"/>
          </p:cNvSpPr>
          <p:nvPr/>
        </p:nvSpPr>
        <p:spPr bwMode="auto">
          <a:xfrm rot="3501216">
            <a:off x="966788" y="4900612"/>
            <a:ext cx="1295400" cy="485775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38" name="AutoShape 46"/>
          <p:cNvSpPr>
            <a:spLocks noChangeArrowheads="1"/>
          </p:cNvSpPr>
          <p:nvPr/>
        </p:nvSpPr>
        <p:spPr bwMode="auto">
          <a:xfrm rot="3501216">
            <a:off x="1746251" y="3724275"/>
            <a:ext cx="609600" cy="485775"/>
          </a:xfrm>
          <a:prstGeom prst="rightArrow">
            <a:avLst>
              <a:gd name="adj1" fmla="val 50000"/>
              <a:gd name="adj2" fmla="val 3137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Arial" charset="0"/>
              </a:rPr>
              <a:t>Bagging</a:t>
            </a:r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0" hangingPunct="0"/>
            <a:r>
              <a:rPr lang="en-AU">
                <a:latin typeface="Arial" charset="0"/>
              </a:rPr>
              <a:t>Bagging = </a:t>
            </a:r>
            <a:r>
              <a:rPr lang="en-AU">
                <a:solidFill>
                  <a:schemeClr val="hlink"/>
                </a:solidFill>
                <a:latin typeface="Arial" charset="0"/>
              </a:rPr>
              <a:t>B</a:t>
            </a:r>
            <a:r>
              <a:rPr lang="en-AU">
                <a:latin typeface="Arial" charset="0"/>
              </a:rPr>
              <a:t>ootstrap </a:t>
            </a:r>
            <a:r>
              <a:rPr lang="en-AU">
                <a:solidFill>
                  <a:schemeClr val="hlink"/>
                </a:solidFill>
                <a:latin typeface="Arial" charset="0"/>
              </a:rPr>
              <a:t>agg</a:t>
            </a:r>
            <a:r>
              <a:rPr lang="en-AU">
                <a:latin typeface="Arial" charset="0"/>
              </a:rPr>
              <a:t>regat</a:t>
            </a:r>
            <a:r>
              <a:rPr lang="en-AU">
                <a:solidFill>
                  <a:schemeClr val="hlink"/>
                </a:solidFill>
                <a:latin typeface="Arial" charset="0"/>
              </a:rPr>
              <a:t>ing</a:t>
            </a:r>
          </a:p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AU">
                <a:latin typeface="Arial" charset="0"/>
              </a:rPr>
              <a:t>Non-parametric Bootstrap (standard bagging):  perturbed learning sets drawn at random with replacement from the learning sets; predictors built for each perturbed dataset and aggregated by plurality voting (w</a:t>
            </a:r>
            <a:r>
              <a:rPr lang="en-AU" baseline="-25000">
                <a:latin typeface="Arial" charset="0"/>
              </a:rPr>
              <a:t>b </a:t>
            </a:r>
            <a:r>
              <a:rPr lang="en-AU">
                <a:latin typeface="Arial" charset="0"/>
              </a:rPr>
              <a:t>= 1)</a:t>
            </a:r>
          </a:p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AU">
                <a:latin typeface="Arial" charset="0"/>
              </a:rPr>
              <a:t>Parametric Bootstrap:  perturbed learning sets are multivariate Gaussian</a:t>
            </a:r>
          </a:p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AU">
                <a:latin typeface="Arial" charset="0"/>
              </a:rPr>
              <a:t>Convex pseudo-data (Breiman 1996)</a:t>
            </a:r>
            <a:endParaRPr lang="en-AU" sz="2800">
              <a:solidFill>
                <a:schemeClr val="hlink"/>
              </a:solidFill>
              <a:latin typeface="Arial" charset="0"/>
            </a:endParaRPr>
          </a:p>
          <a:p>
            <a:pPr eaLnBrk="0" hangingPunct="0">
              <a:buFontTx/>
              <a:buNone/>
            </a:pPr>
            <a:endParaRPr lang="en-AU" sz="2800">
              <a:solidFill>
                <a:schemeClr val="hlink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latin typeface="Arial" charset="0"/>
              </a:rPr>
              <a:t>Boosting</a:t>
            </a:r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AU" dirty="0">
                <a:latin typeface="Arial" charset="0"/>
              </a:rPr>
              <a:t>Freund and </a:t>
            </a:r>
            <a:r>
              <a:rPr lang="en-AU" dirty="0" err="1">
                <a:latin typeface="Arial" charset="0"/>
              </a:rPr>
              <a:t>Schapire</a:t>
            </a:r>
            <a:r>
              <a:rPr lang="en-AU" dirty="0">
                <a:latin typeface="Arial" charset="0"/>
              </a:rPr>
              <a:t> (1997), </a:t>
            </a:r>
            <a:r>
              <a:rPr lang="en-AU" dirty="0" err="1">
                <a:latin typeface="Arial" charset="0"/>
              </a:rPr>
              <a:t>Breiman</a:t>
            </a:r>
            <a:r>
              <a:rPr lang="en-AU" dirty="0">
                <a:latin typeface="Arial" charset="0"/>
              </a:rPr>
              <a:t> (1998)</a:t>
            </a:r>
          </a:p>
          <a:p>
            <a:pPr eaLnBrk="0" hangingPunct="0">
              <a:spcBef>
                <a:spcPct val="50000"/>
              </a:spcBef>
            </a:pPr>
            <a:r>
              <a:rPr lang="en-AU" dirty="0">
                <a:latin typeface="Arial" charset="0"/>
              </a:rPr>
              <a:t>Data </a:t>
            </a:r>
            <a:r>
              <a:rPr lang="en-AU" dirty="0" err="1">
                <a:solidFill>
                  <a:schemeClr val="hlink"/>
                </a:solidFill>
                <a:latin typeface="Arial" charset="0"/>
              </a:rPr>
              <a:t>resampled</a:t>
            </a:r>
            <a:r>
              <a:rPr lang="en-AU" dirty="0">
                <a:solidFill>
                  <a:schemeClr val="hlink"/>
                </a:solidFill>
                <a:latin typeface="Arial" charset="0"/>
              </a:rPr>
              <a:t> adaptively</a:t>
            </a:r>
            <a:r>
              <a:rPr lang="en-AU" dirty="0">
                <a:latin typeface="Arial" charset="0"/>
              </a:rPr>
              <a:t> so that the weights in the </a:t>
            </a:r>
            <a:r>
              <a:rPr lang="en-AU" dirty="0" err="1">
                <a:latin typeface="Arial" charset="0"/>
              </a:rPr>
              <a:t>resampling</a:t>
            </a:r>
            <a:r>
              <a:rPr lang="en-AU" dirty="0">
                <a:latin typeface="Arial" charset="0"/>
              </a:rPr>
              <a:t> are increased for those cases most often misclassified</a:t>
            </a:r>
          </a:p>
          <a:p>
            <a:pPr eaLnBrk="0" hangingPunct="0">
              <a:spcBef>
                <a:spcPct val="50000"/>
              </a:spcBef>
            </a:pPr>
            <a:r>
              <a:rPr lang="en-AU" dirty="0">
                <a:latin typeface="Arial" charset="0"/>
              </a:rPr>
              <a:t>Predictor aggregation done by </a:t>
            </a:r>
            <a:r>
              <a:rPr lang="en-AU" dirty="0">
                <a:solidFill>
                  <a:schemeClr val="hlink"/>
                </a:solidFill>
                <a:latin typeface="Arial" charset="0"/>
              </a:rPr>
              <a:t>weighted voting</a:t>
            </a:r>
          </a:p>
          <a:p>
            <a:pPr eaLnBrk="0" hangingPunct="0">
              <a:buFontTx/>
              <a:buNone/>
            </a:pPr>
            <a:endParaRPr lang="en-AU" dirty="0">
              <a:solidFill>
                <a:schemeClr val="hlink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 charset="0"/>
                <a:ea typeface="宋体" charset="-122"/>
              </a:rPr>
              <a:t>Random Forests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Tx/>
              <a:buChar char="•"/>
            </a:pPr>
            <a:r>
              <a:rPr lang="en-AU" dirty="0" smtClean="0">
                <a:latin typeface="Arial" charset="0"/>
              </a:rPr>
              <a:t>Perturbed learning sets are drawn at random with replacement from the learning sets</a:t>
            </a:r>
          </a:p>
          <a:p>
            <a:endParaRPr lang="en-AU" dirty="0" smtClean="0">
              <a:latin typeface="Arial" charset="0"/>
            </a:endParaRPr>
          </a:p>
          <a:p>
            <a:pPr>
              <a:buFontTx/>
              <a:buChar char="•"/>
            </a:pPr>
            <a:r>
              <a:rPr lang="en-AU" dirty="0" smtClean="0">
                <a:latin typeface="Arial" charset="0"/>
              </a:rPr>
              <a:t>The exploratory tree is built for each perturbed dataset in a way that at each node, the pre-specified number of features is randomly sub-sampled without replacement and only these variables are used to decide the split at that node.</a:t>
            </a:r>
          </a:p>
          <a:p>
            <a:endParaRPr lang="en-AU" dirty="0" smtClean="0">
              <a:latin typeface="Arial" charset="0"/>
            </a:endParaRPr>
          </a:p>
          <a:p>
            <a:pPr>
              <a:buFontTx/>
              <a:buChar char="•"/>
            </a:pPr>
            <a:r>
              <a:rPr lang="en-AU" dirty="0" smtClean="0">
                <a:latin typeface="Arial" charset="0"/>
              </a:rPr>
              <a:t> The resulting trees are aggregated by plurality voting (</a:t>
            </a:r>
            <a:r>
              <a:rPr lang="en-AU" dirty="0" err="1" smtClean="0">
                <a:latin typeface="Arial" charset="0"/>
              </a:rPr>
              <a:t>w</a:t>
            </a:r>
            <a:r>
              <a:rPr lang="en-AU" baseline="-25000" dirty="0" err="1" smtClean="0">
                <a:latin typeface="Arial" charset="0"/>
              </a:rPr>
              <a:t>b</a:t>
            </a:r>
            <a:r>
              <a:rPr lang="en-AU" baseline="-25000" dirty="0" smtClean="0">
                <a:latin typeface="Arial" charset="0"/>
              </a:rPr>
              <a:t> </a:t>
            </a:r>
            <a:r>
              <a:rPr lang="en-AU" dirty="0" smtClean="0">
                <a:latin typeface="Arial" charset="0"/>
              </a:rPr>
              <a:t>= 1)</a:t>
            </a:r>
            <a:endParaRPr lang="en-US" altLang="zh-CN" dirty="0" smtClean="0">
              <a:latin typeface="Arial" charset="0"/>
              <a:ea typeface="宋体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Bayes</a:t>
            </a:r>
            <a:r>
              <a:rPr lang="zh-CN" altLang="en-US" smtClean="0"/>
              <a:t>决策</a:t>
            </a:r>
          </a:p>
        </p:txBody>
      </p:sp>
      <p:sp>
        <p:nvSpPr>
          <p:cNvPr id="307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将观测向量     归入后验概率最大的类，即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利用</a:t>
            </a:r>
            <a:r>
              <a:rPr lang="en-US" altLang="zh-CN" smtClean="0"/>
              <a:t>Bayes</a:t>
            </a:r>
            <a:r>
              <a:rPr lang="zh-CN" altLang="en-US" smtClean="0"/>
              <a:t>公式，上式等价于</a:t>
            </a:r>
          </a:p>
        </p:txBody>
      </p:sp>
      <p:pic>
        <p:nvPicPr>
          <p:cNvPr id="307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600" y="1676400"/>
            <a:ext cx="50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9"/>
          <p:cNvGraphicFramePr>
            <a:graphicFrameLocks noChangeAspect="1"/>
          </p:cNvGraphicFramePr>
          <p:nvPr/>
        </p:nvGraphicFramePr>
        <p:xfrm>
          <a:off x="3124200" y="2514600"/>
          <a:ext cx="27368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8" name="Formula" r:id="rId6" imgW="1380600" imgH="295920" progId="Equation.Ribbit">
                  <p:embed/>
                </p:oleObj>
              </mc:Choice>
              <mc:Fallback>
                <p:oleObj name="Formula" r:id="rId6" imgW="1380600" imgH="29592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514600"/>
                        <a:ext cx="2736850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0"/>
          <p:cNvGraphicFramePr>
            <a:graphicFrameLocks noChangeAspect="1"/>
          </p:cNvGraphicFramePr>
          <p:nvPr/>
        </p:nvGraphicFramePr>
        <p:xfrm>
          <a:off x="2819400" y="4495800"/>
          <a:ext cx="34274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9" name="Formula" r:id="rId8" imgW="1728720" imgH="295920" progId="Equation.Ribbit">
                  <p:embed/>
                </p:oleObj>
              </mc:Choice>
              <mc:Fallback>
                <p:oleObj name="Formula" r:id="rId8" imgW="1728720" imgH="29592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495800"/>
                        <a:ext cx="3427413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最小错误</a:t>
            </a:r>
            <a:r>
              <a:rPr lang="en-US" altLang="zh-CN" smtClean="0"/>
              <a:t>Bayes</a:t>
            </a:r>
            <a:r>
              <a:rPr lang="zh-CN" altLang="en-US" smtClean="0"/>
              <a:t>决策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错误函数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smtClean="0"/>
              <a:t>单个类别的错误函数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>
              <a:buFontTx/>
              <a:buNone/>
            </a:pPr>
            <a:r>
              <a:rPr lang="zh-CN" altLang="en-US" smtClean="0"/>
              <a:t>   其中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</a:t>
            </a:r>
            <a:r>
              <a:rPr lang="en-US" altLang="zh-CN" baseline="-25000" smtClean="0">
                <a:latin typeface="宋体" charset="-122"/>
                <a:sym typeface="Symbol" pitchFamily="18" charset="2"/>
              </a:rPr>
              <a:t>i</a:t>
            </a:r>
            <a:r>
              <a:rPr lang="zh-CN" altLang="en-US" smtClean="0"/>
              <a:t>为归入类别</a:t>
            </a:r>
            <a:r>
              <a:rPr lang="zh-CN" altLang="en-US" smtClean="0">
                <a:latin typeface="Symbol" pitchFamily="18" charset="2"/>
                <a:sym typeface="Symbol" pitchFamily="18" charset="2"/>
              </a:rPr>
              <a:t></a:t>
            </a:r>
            <a:r>
              <a:rPr lang="en-US" altLang="zh-CN" baseline="-25000" smtClean="0">
                <a:latin typeface="宋体" charset="-122"/>
                <a:sym typeface="Symbol" pitchFamily="18" charset="2"/>
              </a:rPr>
              <a:t>i</a:t>
            </a:r>
            <a:r>
              <a:rPr lang="zh-CN" altLang="en-US" smtClean="0"/>
              <a:t>的区域。</a:t>
            </a:r>
          </a:p>
        </p:txBody>
      </p:sp>
      <p:graphicFrame>
        <p:nvGraphicFramePr>
          <p:cNvPr id="4098" name="Object 8"/>
          <p:cNvGraphicFramePr>
            <a:graphicFrameLocks noChangeAspect="1"/>
          </p:cNvGraphicFramePr>
          <p:nvPr/>
        </p:nvGraphicFramePr>
        <p:xfrm>
          <a:off x="2209800" y="2209800"/>
          <a:ext cx="4192588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2" name="Formula" r:id="rId4" imgW="2114640" imgH="462600" progId="Equation.Ribbit">
                  <p:embed/>
                </p:oleObj>
              </mc:Choice>
              <mc:Fallback>
                <p:oleObj name="Formula" r:id="rId4" imgW="2114640" imgH="46260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4192588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9"/>
          <p:cNvGraphicFramePr>
            <a:graphicFrameLocks noChangeAspect="1"/>
          </p:cNvGraphicFramePr>
          <p:nvPr/>
        </p:nvGraphicFramePr>
        <p:xfrm>
          <a:off x="2286000" y="4114800"/>
          <a:ext cx="40243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3" name="Formula" r:id="rId6" imgW="2029680" imgH="384840" progId="Equation.Ribbit">
                  <p:embed/>
                </p:oleObj>
              </mc:Choice>
              <mc:Fallback>
                <p:oleObj name="Formula" r:id="rId6" imgW="2029680" imgH="384840" progId="Equation.Ribbit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14800"/>
                        <a:ext cx="402431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amsmath,CJK}&#10;\pagestyle{empty}&#10;\begin{document}&#10;\begin{CJK}{GBK}{song}&#10;$$&#10;\overrightarrow{x}&#10;$$&#10;\end{CJK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19"/>
  <p:tag name="BOXHEIGHT" val="320"/>
  <p:tag name="BOXFONT" val="10"/>
  <p:tag name="BOXWRAP" val="False"/>
  <p:tag name="WORKAROUNDTRANSPARENCYBUG" val="False"/>
  <p:tag name="ALLOWFONTSUBSTITUTION" val="False"/>
  <p:tag name="BITMAPFORMAT" val="pngmono"/>
  <p:tag name="ORIGWIDTH" val="20"/>
  <p:tag name="PICTUREFILESIZE" val="129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amsmath,CJK}&#10;\pagestyle{empty}&#10;\begin{document}&#10;\begin{CJK}{GBK}{song}&#10;$$&#10;\overrightarrow{\theta}=(\overrightarrow{\mu},\Sigma)&#10;$$&#10;\end{CJK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19"/>
  <p:tag name="BOXHEIGHT" val="320"/>
  <p:tag name="BOXFONT" val="10"/>
  <p:tag name="BOXWRAP" val="False"/>
  <p:tag name="WORKAROUNDTRANSPARENCYBUG" val="False"/>
  <p:tag name="ALLOWFONTSUBSTITUTION" val="False"/>
  <p:tag name="BITMAPFORMAT" val="pngmono"/>
  <p:tag name="ORIGWIDTH" val="117"/>
  <p:tag name="PICTUREFILESIZE" val="57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amsmath,CJK}&#10;\pagestyle{empty}&#10;\begin{document}&#10;\begin{CJK}{GBK}{song}&#10;$$&#10;\{\overrightarrow{x_1},\overrightarrow{x_2},\cdots,\overrightarrow{x_n}\}&#10;$$&#10;\end{CJK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19"/>
  <p:tag name="BOXHEIGHT" val="320"/>
  <p:tag name="BOXFONT" val="10"/>
  <p:tag name="BOXWRAP" val="False"/>
  <p:tag name="WORKAROUNDTRANSPARENCYBUG" val="False"/>
  <p:tag name="ALLOWFONTSUBSTITUTION" val="False"/>
  <p:tag name="BITMAPFORMAT" val="pngmono"/>
  <p:tag name="ORIGWIDTH" val="148"/>
  <p:tag name="PICTUREFILESIZE" val="76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JK,amsmath}&#10;\pagestyle{empty}&#10;\begin{document}&#10;$$&#10;\begin{aligned}&#10;&amp; Sn=\frac{TP}{TP+FN}\\&#10;&amp; FPR=\frac{FP}{TN+FP}\\&#10;&amp; CC=\frac{TP\times TN-FP \times FN}{\sqrt{(TP+ FN)(TN+FP)(TP+FP)(TN+FN)}}\\&#10;&amp; AC=\frac{1}{2}(\frac{TP}{TP+FN}+\frac{TP}{TP+FP}+\frac{TN}{TN+FP}+\frac{TN}{TN+FN})-1\\&#10;\end{aligned}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11"/>
  <p:tag name="BOXHEIGHT" val="309"/>
  <p:tag name="BOXFONT" val="10"/>
  <p:tag name="BOXWRAP" val="False"/>
  <p:tag name="WORKAROUNDTRANSPARENCYBUG" val="False"/>
  <p:tag name="ALLOWFONTSUBSTITUTION" val="False"/>
  <p:tag name="BITMAPFORMAT" val="pngmono"/>
  <p:tag name="ORIGWIDTH" val="610"/>
  <p:tag name="PICTUREFILESIZE" val="9097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2391</Words>
  <Application>Microsoft Office PowerPoint</Application>
  <PresentationFormat>全屏显示(4:3)</PresentationFormat>
  <Paragraphs>455</Paragraphs>
  <Slides>77</Slides>
  <Notes>67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77</vt:i4>
      </vt:variant>
    </vt:vector>
  </HeadingPairs>
  <TitlesOfParts>
    <vt:vector size="81" baseType="lpstr">
      <vt:lpstr>Office 主题</vt:lpstr>
      <vt:lpstr>Formula</vt:lpstr>
      <vt:lpstr>位图图像</vt:lpstr>
      <vt:lpstr>Aurora Equation</vt:lpstr>
      <vt:lpstr>第6-4章: Classification and Prediction</vt:lpstr>
      <vt:lpstr>Classification</vt:lpstr>
      <vt:lpstr>PowerPoint 演示文稿</vt:lpstr>
      <vt:lpstr>Example: Tumor Classification</vt:lpstr>
      <vt:lpstr>Tumor Classification Using Array Data </vt:lpstr>
      <vt:lpstr>Classifiers</vt:lpstr>
      <vt:lpstr>Bayes公式</vt:lpstr>
      <vt:lpstr>Bayes决策</vt:lpstr>
      <vt:lpstr>最小错误Bayes决策</vt:lpstr>
      <vt:lpstr>最小错误Bayes决策</vt:lpstr>
      <vt:lpstr>最小错误Bayes决策</vt:lpstr>
      <vt:lpstr>两类问题Bayes决策</vt:lpstr>
      <vt:lpstr>正态分布判别</vt:lpstr>
      <vt:lpstr>正态分布判别</vt:lpstr>
      <vt:lpstr>正态分布判别分界面</vt:lpstr>
      <vt:lpstr>从数据估计参数</vt:lpstr>
      <vt:lpstr>从数据估计参数</vt:lpstr>
      <vt:lpstr>正态分布二次判别函数</vt:lpstr>
      <vt:lpstr>正态分布线性判别函数</vt:lpstr>
      <vt:lpstr>正态分布两类判别函数</vt:lpstr>
      <vt:lpstr>判别分析</vt:lpstr>
      <vt:lpstr>Fisher判别分析</vt:lpstr>
      <vt:lpstr>Fisher判别分析：分散矩阵</vt:lpstr>
      <vt:lpstr>投影方向上的分散矩阵</vt:lpstr>
      <vt:lpstr>Fisher判别分析</vt:lpstr>
      <vt:lpstr>投影方向求解</vt:lpstr>
      <vt:lpstr>投影方向求解</vt:lpstr>
      <vt:lpstr>投影方向求解</vt:lpstr>
      <vt:lpstr>两类问题的Fisher判别分析</vt:lpstr>
      <vt:lpstr>两类问题的Fisher判别分析</vt:lpstr>
      <vt:lpstr>两类问题的Fisher判别分析</vt:lpstr>
      <vt:lpstr>Find Optimal Hyperplane</vt:lpstr>
      <vt:lpstr>Geometric Margin</vt:lpstr>
      <vt:lpstr>Maximal Margin Separation</vt:lpstr>
      <vt:lpstr>Lagrange Theory with Inequality Constraints (Kuhn-Tucker)</vt:lpstr>
      <vt:lpstr>Lagrange theory with inequality constraints (Kuhn-Tucker)</vt:lpstr>
      <vt:lpstr>Solving the Optimization Problem</vt:lpstr>
      <vt:lpstr>Solving the Optimization Problem</vt:lpstr>
      <vt:lpstr>Dual Problem</vt:lpstr>
      <vt:lpstr>The Solutions</vt:lpstr>
      <vt:lpstr>The Solutions</vt:lpstr>
      <vt:lpstr>Nonseparable Training Samples </vt:lpstr>
      <vt:lpstr>Soft-margin Separation</vt:lpstr>
      <vt:lpstr>Soft-margin Separation</vt:lpstr>
      <vt:lpstr>Soft-margin Separation</vt:lpstr>
      <vt:lpstr>Solving the Optimization Problem</vt:lpstr>
      <vt:lpstr>Dual Problem</vt:lpstr>
      <vt:lpstr>Nonlinear Problem</vt:lpstr>
      <vt:lpstr>Extending the Hyperplane</vt:lpstr>
      <vt:lpstr>Example</vt:lpstr>
      <vt:lpstr>Mercer’s Theorem</vt:lpstr>
      <vt:lpstr>Kernels</vt:lpstr>
      <vt:lpstr>SVM With Kernels</vt:lpstr>
      <vt:lpstr>Kernels Choice</vt:lpstr>
      <vt:lpstr>Example: Polynomial Kernel</vt:lpstr>
      <vt:lpstr>Example: Radial Basis Function (RBF) Kernel</vt:lpstr>
      <vt:lpstr>What is a valid kernel?</vt:lpstr>
      <vt:lpstr>How to Construct a Valid Kernel</vt:lpstr>
      <vt:lpstr>Multiple Classes Problem</vt:lpstr>
      <vt:lpstr>Multiple Classes Problem</vt:lpstr>
      <vt:lpstr>Why does SVM work well</vt:lpstr>
      <vt:lpstr>VC (Vapnik-Chervonenkis) Dimension</vt:lpstr>
      <vt:lpstr>Example</vt:lpstr>
      <vt:lpstr>Example: Infinite VC Dimension</vt:lpstr>
      <vt:lpstr>Expected Risk</vt:lpstr>
      <vt:lpstr>Empirical Risk</vt:lpstr>
      <vt:lpstr>Relation Between Two Risks</vt:lpstr>
      <vt:lpstr>Other Classifiers Include…</vt:lpstr>
      <vt:lpstr>Measuring the Accuracy of  the Classifier</vt:lpstr>
      <vt:lpstr>Measuring the Accuracy of  the Classifier</vt:lpstr>
      <vt:lpstr>Measuring the Accuracy of  the Classifier</vt:lpstr>
      <vt:lpstr>Measuring the Accuracy of  the Classifier</vt:lpstr>
      <vt:lpstr>Aggregating classifiers</vt:lpstr>
      <vt:lpstr>Diagram of aggregating classifiers</vt:lpstr>
      <vt:lpstr>Bagging</vt:lpstr>
      <vt:lpstr>Boosting</vt:lpstr>
      <vt:lpstr>Random Forests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Microarray Data Analysis</dc:title>
  <dc:creator>Minghua Deng</dc:creator>
  <cp:lastModifiedBy>Minghua Deng</cp:lastModifiedBy>
  <cp:revision>81</cp:revision>
  <cp:lastPrinted>2014-05-25T15:03:28Z</cp:lastPrinted>
  <dcterms:created xsi:type="dcterms:W3CDTF">2013-05-17T02:03:52Z</dcterms:created>
  <dcterms:modified xsi:type="dcterms:W3CDTF">2014-05-25T15:15:35Z</dcterms:modified>
</cp:coreProperties>
</file>